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8229600" cx="14630400"/>
  <p:notesSz cx="8229600" cy="14630400"/>
  <p:embeddedFontLst>
    <p:embeddedFont>
      <p:font typeface="Roboto"/>
      <p:regular r:id="rId21"/>
      <p:bold r:id="rId22"/>
      <p:italic r:id="rId23"/>
      <p:boldItalic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Inter"/>
      <p:bold r:id="rId29"/>
      <p:boldItalic r:id="rId30"/>
    </p:embeddedFont>
    <p:embeddedFont>
      <p:font typeface="Poppins Medium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  <p:embeddedFont>
      <p:font typeface="Poppi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3" roundtripDataSignature="AMtx7miyz+eAGHraXMiojcj/B8PaAz3E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09C4D70-AC03-41F0-90EA-95263383A664}">
  <a:tblStyle styleId="{509C4D70-AC03-41F0-90EA-95263383A66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EA4E5F5A-6992-48B3-B92E-6D21F5DC61C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bold.fntdata"/><Relationship Id="rId20" Type="http://schemas.openxmlformats.org/officeDocument/2006/relationships/slide" Target="slides/slide14.xml"/><Relationship Id="rId42" Type="http://schemas.openxmlformats.org/officeDocument/2006/relationships/font" Target="fonts/PoppinsSemiBold-boldItalic.fntdata"/><Relationship Id="rId41" Type="http://schemas.openxmlformats.org/officeDocument/2006/relationships/font" Target="fonts/PoppinsSemiBold-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43" Type="http://customschemas.google.com/relationships/presentationmetadata" Target="meta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Medium-regular.fntdata"/><Relationship Id="rId30" Type="http://schemas.openxmlformats.org/officeDocument/2006/relationships/font" Target="fonts/Inter-boldItalic.fntdata"/><Relationship Id="rId11" Type="http://schemas.openxmlformats.org/officeDocument/2006/relationships/slide" Target="slides/slide5.xml"/><Relationship Id="rId33" Type="http://schemas.openxmlformats.org/officeDocument/2006/relationships/font" Target="fonts/PoppinsMedium-italic.fntdata"/><Relationship Id="rId10" Type="http://schemas.openxmlformats.org/officeDocument/2006/relationships/slide" Target="slides/slide4.xml"/><Relationship Id="rId32" Type="http://schemas.openxmlformats.org/officeDocument/2006/relationships/font" Target="fonts/PoppinsMedium-bold.fntdata"/><Relationship Id="rId13" Type="http://schemas.openxmlformats.org/officeDocument/2006/relationships/slide" Target="slides/slide7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34" Type="http://schemas.openxmlformats.org/officeDocument/2006/relationships/font" Target="fonts/PoppinsMedium-boldItalic.fntdata"/><Relationship Id="rId15" Type="http://schemas.openxmlformats.org/officeDocument/2006/relationships/slide" Target="slides/slide9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1.xml"/><Relationship Id="rId39" Type="http://schemas.openxmlformats.org/officeDocument/2006/relationships/font" Target="fonts/PoppinsSemiBold-regular.fntdata"/><Relationship Id="rId16" Type="http://schemas.openxmlformats.org/officeDocument/2006/relationships/slide" Target="slides/slide10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jpg>
</file>

<file path=ppt/media/image12.png>
</file>

<file path=ppt/media/image13.png>
</file>

<file path=ppt/media/image2.png>
</file>

<file path=ppt/media/image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34fd9c668_2_58:notes"/>
          <p:cNvSpPr txBox="1"/>
          <p:nvPr>
            <p:ph idx="1" type="body"/>
          </p:nvPr>
        </p:nvSpPr>
        <p:spPr>
          <a:xfrm>
            <a:off x="1097280" y="6949440"/>
            <a:ext cx="60351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95" name="Google Shape;95;g3734fd9c668_2_58:notes"/>
          <p:cNvSpPr/>
          <p:nvPr>
            <p:ph idx="2" type="sldImg"/>
          </p:nvPr>
        </p:nvSpPr>
        <p:spPr>
          <a:xfrm>
            <a:off x="1371600" y="1097280"/>
            <a:ext cx="54864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CreditAI is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API-first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making it easy to plug into HEVA’s existing systems — with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G-Suite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Microsoft Dynamics ERP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integrations enabling seamless data flows.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We’re in the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prototype testing phase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now and project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full completion within 2 months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Looking ahead, we’ll evolve with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real-time anomaly detection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leverage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social media insights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with consent, to enrich scoring profiles.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Integration with HEVA would cost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$9,500–$17,000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depending on custom needs — but the long-term value will be immense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734fd9c668_0_138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g3734fd9c668_0_13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To bring CreditAI to life, we’re seeking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KES 1.3 million (~$13,000)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Most of this —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46%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— will go toward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product development and integration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We’ve allocated funds for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sales &amp; marketing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training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infrastructure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including AI API costs.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We’ve kept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operational expenses lean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maximize impact.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This investment will enable us to deliver a scalable, inclusive credit decisioning platform — transforming access to finance in the creative sector.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734fd9c668_0_248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4" name="Google Shape;354;g3734fd9c668_0_24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vision is to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democratize access to credit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for creative entrepreneurs by using AI to assess their real financial behaviors—not just outdated metrics like collateral or steady income.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In the next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12 to 24 months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we’ll: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Build our MVP using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MPESA, bank, and utility data</a:t>
            </a:r>
            <a:br>
              <a:rPr b="1" lang="en-US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Pilot with 100+ creative SMEs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Launch 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scoring dashboard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integrated with lenders.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The expected impact: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40% increase in credit approvals</a:t>
            </a:r>
            <a:br>
              <a:rPr b="1" lang="en-US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Fewer defaults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 boost in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financial inclusion and sector growth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734fd9c668_0_8:notes"/>
          <p:cNvSpPr/>
          <p:nvPr>
            <p:ph idx="2" type="sldImg"/>
          </p:nvPr>
        </p:nvSpPr>
        <p:spPr>
          <a:xfrm>
            <a:off x="457560" y="1097280"/>
            <a:ext cx="73152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3734fd9c668_0_8:notes"/>
          <p:cNvSpPr txBox="1"/>
          <p:nvPr>
            <p:ph idx="1" type="body"/>
          </p:nvPr>
        </p:nvSpPr>
        <p:spPr>
          <a:xfrm>
            <a:off x="822960" y="6949440"/>
            <a:ext cx="65838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734fd9c668_0_80:notes"/>
          <p:cNvSpPr txBox="1"/>
          <p:nvPr>
            <p:ph idx="1" type="body"/>
          </p:nvPr>
        </p:nvSpPr>
        <p:spPr>
          <a:xfrm>
            <a:off x="1097280" y="6949440"/>
            <a:ext cx="6035100" cy="6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374" name="Google Shape;374;g3734fd9c668_0_80:notes"/>
          <p:cNvSpPr/>
          <p:nvPr>
            <p:ph idx="2" type="sldImg"/>
          </p:nvPr>
        </p:nvSpPr>
        <p:spPr>
          <a:xfrm>
            <a:off x="1371600" y="1097280"/>
            <a:ext cx="548640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Creative businesses often fall through the cracks of traditional credit scoring systems that demand formal records, collateral, or regular income—things that don’t reflect how this sector operates.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HEVA CreditAI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changes that.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r>
              <a:rPr lang="en-US" sz="1100">
                <a:latin typeface="Arial"/>
                <a:ea typeface="Arial"/>
                <a:cs typeface="Arial"/>
                <a:sym typeface="Arial"/>
              </a:rPr>
              <a:t> Our solution is: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AI-powered and sector-sensitive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– it understands income unpredictability.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Tracks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behavioral signals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like founder consistency.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Provides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transparent scoring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not black-box decisions.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Uses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smart application flows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guide users.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Raises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automated early risk flags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prevent bad credit decisions.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This isn't just a tool—it's an inclusive finance revolution tailored for the creative economy.”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                   </a:t>
            </a:r>
            <a:endParaRPr b="1"/>
          </a:p>
        </p:txBody>
      </p:sp>
      <p:sp>
        <p:nvSpPr>
          <p:cNvPr id="107" name="Google Shape;10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team brings together 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powerful mix of skills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Clency Christine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our Backend Engineer, builds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scalable systems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integrates complex AI.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Sylvia Oyiera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our Frontend Engineer, focuses on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ethical AI and predictive modeling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And I,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Rose Onyango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lead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UI/UX design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ensure intuitive, user-friendly experiences.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We’re united by a commitment to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inclusive innovation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 our synergy empowers us to tackle this challenge with confidence and care.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“Our revenue model is threefold: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Credit Scoring as a Service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– offered to SACCOs, MFIs, and banks.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Platform Fees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– we earn a percentage from each successful financing.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Data Insights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– anonymized analytics sold to investors and policymakers.</a:t>
            </a:r>
            <a:br>
              <a:rPr lang="en-US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Initial development will cost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$13,000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 We expect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6–12 months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a working prototype.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We’ll use 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freemium model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charge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$1,000/month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for the AI engine, and aim for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70%+ profit margins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Go-to-market will be via direct sales, partnerships, and targeted digital marketing.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target market includes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financial institutions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microfinance groups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development agencies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that prioritize inclusive lending.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What sets us apart is our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proprietary AI model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which combines financial trends, behavioral data, and sector-specific insights to deliver fair, accurate scoring.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 also offer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explainable AI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—each score comes with clear justifications, improving trust with both lenders and borrowers.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Lastly, our outputs go beyond numbers—we provide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risk tiers, narratives, and dashboards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support better decisions.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competitive edge lies in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AI-powered credit scoring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—unlike TALA, BRANCH, or even HEVA’s current model, we use machine learning for smarter, fairer assessments.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InclusiTrack’s CreditAI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delivers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explainable results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integrates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soft behavioral data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 offers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predictive dashboards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—all of which are missing or limited in competitor platforms.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Most importantly, our model is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sector-sensitive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built with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bias mitigation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at its core—ensuring fair access to finance in the creative economy and beyond.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revenue will come from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SaaS subscriptions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value-added services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like insights and reporting. The model is scalable and ensures recurring income.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We’ve kept development costs lean—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$11,500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for the core build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$1,500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for testing and overhead.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AI costs run at $1,000/month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with minimal server expenses.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Clients will be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billed monthly or annually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with secure payment flows and discounts for longer-term commitments.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With a low-cost base and high-value service, we expect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strong profit margins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as we scale.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team blends deep technical experience with creative design thinking and a shared passion for inclusive finance.Together, our complementary skills and collaborative mindset make us confident in building a product that’s both innovative and impactful.”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Our platform puts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accessibility and user experience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first — with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WCAG-compliant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design,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high contrast modes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multi-language support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to reach a wide, diverse audience.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From a technical standpoint, we’re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cloud-native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mobile-first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with 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microservices architecture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 built for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scalable growth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Whether on web, Android, or iOS, users get a </a:t>
            </a:r>
            <a:r>
              <a:rPr b="1" lang="en-US" sz="1100">
                <a:latin typeface="Arial"/>
                <a:ea typeface="Arial"/>
                <a:cs typeface="Arial"/>
                <a:sym typeface="Arial"/>
              </a:rPr>
              <a:t>consistent and intuitive experience</a:t>
            </a:r>
            <a:r>
              <a:rPr lang="en-US" sz="1100">
                <a:latin typeface="Arial"/>
                <a:ea typeface="Arial"/>
                <a:cs typeface="Arial"/>
                <a:sym typeface="Arial"/>
              </a:rPr>
              <a:t>, no matter the device or location.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type="tx">
  <p:cSld name="TITLE_AND_BODY">
    <p:bg>
      <p:bgPr>
        <a:solidFill>
          <a:srgbClr val="FFFFF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g3734fd9c668_0_64"/>
          <p:cNvCxnSpPr/>
          <p:nvPr/>
        </p:nvCxnSpPr>
        <p:spPr>
          <a:xfrm>
            <a:off x="947816" y="1071880"/>
            <a:ext cx="12706200" cy="0"/>
          </a:xfrm>
          <a:prstGeom prst="straightConnector1">
            <a:avLst/>
          </a:prstGeom>
          <a:noFill/>
          <a:ln cap="flat" cmpd="sng" w="20325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3" name="Google Shape;43;g3734fd9c668_0_64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py">
  <p:cSld name="Title copy">
    <p:bg>
      <p:bgPr>
        <a:solidFill>
          <a:srgbClr val="FFFFF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3734fd9c668_0_135"/>
          <p:cNvSpPr/>
          <p:nvPr/>
        </p:nvSpPr>
        <p:spPr>
          <a:xfrm>
            <a:off x="138947" y="148974"/>
            <a:ext cx="14344800" cy="7913400"/>
          </a:xfrm>
          <a:prstGeom prst="rect">
            <a:avLst/>
          </a:prstGeom>
          <a:solidFill>
            <a:srgbClr val="000000"/>
          </a:solidFill>
          <a:ln cap="flat" cmpd="sng" w="1525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0475" lIns="30475" spcFirstLastPara="1" rIns="30475" wrap="square" tIns="30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" name="Google Shape;46;g3734fd9c668_0_135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734fd9c668_0_260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type="tx">
  <p:cSld name="TITLE_AND_BODY"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g3734fd9c668_0_262"/>
          <p:cNvCxnSpPr/>
          <p:nvPr/>
        </p:nvCxnSpPr>
        <p:spPr>
          <a:xfrm>
            <a:off x="947816" y="1071880"/>
            <a:ext cx="12706200" cy="0"/>
          </a:xfrm>
          <a:prstGeom prst="straightConnector1">
            <a:avLst/>
          </a:prstGeom>
          <a:noFill/>
          <a:ln cap="flat" cmpd="sng" w="20325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5" name="Google Shape;55;g3734fd9c668_0_262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py">
  <p:cSld name="Title copy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734fd9c668_0_265"/>
          <p:cNvSpPr/>
          <p:nvPr/>
        </p:nvSpPr>
        <p:spPr>
          <a:xfrm>
            <a:off x="138947" y="148974"/>
            <a:ext cx="14344800" cy="7913400"/>
          </a:xfrm>
          <a:prstGeom prst="rect">
            <a:avLst/>
          </a:prstGeom>
          <a:solidFill>
            <a:srgbClr val="000000"/>
          </a:solidFill>
          <a:ln cap="flat" cmpd="sng" w="1525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0475" lIns="30475" spcFirstLastPara="1" rIns="30475" wrap="square" tIns="304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g3734fd9c668_0_265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734fd9c668_0_268"/>
          <p:cNvSpPr/>
          <p:nvPr/>
        </p:nvSpPr>
        <p:spPr>
          <a:xfrm flipH="1" rot="10800000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3734fd9c668_0_268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3734fd9c668_0_268"/>
          <p:cNvSpPr txBox="1"/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9pPr>
          </a:lstStyle>
          <a:p/>
        </p:txBody>
      </p:sp>
      <p:sp>
        <p:nvSpPr>
          <p:cNvPr id="63" name="Google Shape;63;g3734fd9c668_0_268"/>
          <p:cNvSpPr txBox="1"/>
          <p:nvPr>
            <p:ph idx="1" type="body"/>
          </p:nvPr>
        </p:nvSpPr>
        <p:spPr>
          <a:xfrm>
            <a:off x="755040" y="3070520"/>
            <a:ext cx="13155300" cy="4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4127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64" name="Google Shape;64;g3734fd9c668_0_268"/>
          <p:cNvSpPr txBox="1"/>
          <p:nvPr>
            <p:ph idx="12" type="sldNum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734fd9c668_0_274"/>
          <p:cNvSpPr/>
          <p:nvPr/>
        </p:nvSpPr>
        <p:spPr>
          <a:xfrm flipH="1" rot="10800000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g3734fd9c668_0_274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3734fd9c668_0_274"/>
          <p:cNvSpPr txBox="1"/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9pPr>
          </a:lstStyle>
          <a:p/>
        </p:txBody>
      </p:sp>
      <p:sp>
        <p:nvSpPr>
          <p:cNvPr id="69" name="Google Shape;69;g3734fd9c668_0_274"/>
          <p:cNvSpPr txBox="1"/>
          <p:nvPr>
            <p:ph idx="1" type="body"/>
          </p:nvPr>
        </p:nvSpPr>
        <p:spPr>
          <a:xfrm>
            <a:off x="755040" y="3070520"/>
            <a:ext cx="6399900" cy="4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368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0" name="Google Shape;70;g3734fd9c668_0_274"/>
          <p:cNvSpPr txBox="1"/>
          <p:nvPr>
            <p:ph idx="2" type="body"/>
          </p:nvPr>
        </p:nvSpPr>
        <p:spPr>
          <a:xfrm>
            <a:off x="7510800" y="3070520"/>
            <a:ext cx="6399900" cy="4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3683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indent="-3492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71" name="Google Shape;71;g3734fd9c668_0_274"/>
          <p:cNvSpPr txBox="1"/>
          <p:nvPr>
            <p:ph idx="12" type="sldNum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734fd9c668_0_281"/>
          <p:cNvSpPr/>
          <p:nvPr/>
        </p:nvSpPr>
        <p:spPr>
          <a:xfrm flipH="1">
            <a:off x="13194300" y="6793480"/>
            <a:ext cx="1436100" cy="143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3734fd9c668_0_281"/>
          <p:cNvSpPr/>
          <p:nvPr/>
        </p:nvSpPr>
        <p:spPr>
          <a:xfrm flipH="1">
            <a:off x="13194300" y="6793400"/>
            <a:ext cx="1436100" cy="1436100"/>
          </a:xfrm>
          <a:prstGeom prst="round1Rect">
            <a:avLst>
              <a:gd fmla="val 16667" name="adj"/>
            </a:avLst>
          </a:prstGeom>
          <a:solidFill>
            <a:schemeClr val="lt1">
              <a:alpha val="66270"/>
            </a:schemeClr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734fd9c668_0_281"/>
          <p:cNvSpPr txBox="1"/>
          <p:nvPr>
            <p:ph type="ctrTitle"/>
          </p:nvPr>
        </p:nvSpPr>
        <p:spPr>
          <a:xfrm>
            <a:off x="624840" y="2910840"/>
            <a:ext cx="131553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76" name="Google Shape;76;g3734fd9c668_0_281"/>
          <p:cNvSpPr txBox="1"/>
          <p:nvPr>
            <p:ph idx="1" type="subTitle"/>
          </p:nvPr>
        </p:nvSpPr>
        <p:spPr>
          <a:xfrm>
            <a:off x="624840" y="4462608"/>
            <a:ext cx="1315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g3734fd9c668_0_281"/>
          <p:cNvSpPr txBox="1"/>
          <p:nvPr>
            <p:ph idx="12" type="sldNum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34fd9c668_0_287"/>
          <p:cNvSpPr/>
          <p:nvPr/>
        </p:nvSpPr>
        <p:spPr>
          <a:xfrm flipH="1" rot="10800000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3734fd9c668_0_287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3734fd9c668_0_287"/>
          <p:cNvSpPr txBox="1"/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9pPr>
          </a:lstStyle>
          <a:p/>
        </p:txBody>
      </p:sp>
      <p:sp>
        <p:nvSpPr>
          <p:cNvPr id="82" name="Google Shape;82;g3734fd9c668_0_287"/>
          <p:cNvSpPr txBox="1"/>
          <p:nvPr>
            <p:ph idx="1" type="body"/>
          </p:nvPr>
        </p:nvSpPr>
        <p:spPr>
          <a:xfrm>
            <a:off x="755040" y="3070520"/>
            <a:ext cx="13155300" cy="43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indent="-4127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6830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83" name="Google Shape;83;g3734fd9c668_0_287"/>
          <p:cNvSpPr txBox="1"/>
          <p:nvPr>
            <p:ph idx="12" type="sldNum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34fd9c668_0_293"/>
          <p:cNvSpPr/>
          <p:nvPr/>
        </p:nvSpPr>
        <p:spPr>
          <a:xfrm flipH="1">
            <a:off x="13194300" y="6793480"/>
            <a:ext cx="1436100" cy="1436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3734fd9c668_0_293"/>
          <p:cNvSpPr/>
          <p:nvPr/>
        </p:nvSpPr>
        <p:spPr>
          <a:xfrm flipH="1">
            <a:off x="13194300" y="6793400"/>
            <a:ext cx="1436100" cy="1436100"/>
          </a:xfrm>
          <a:prstGeom prst="round1Rect">
            <a:avLst>
              <a:gd fmla="val 16667" name="adj"/>
            </a:avLst>
          </a:prstGeom>
          <a:solidFill>
            <a:schemeClr val="lt1">
              <a:alpha val="66270"/>
            </a:schemeClr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734fd9c668_0_293"/>
          <p:cNvSpPr txBox="1"/>
          <p:nvPr>
            <p:ph type="ctrTitle"/>
          </p:nvPr>
        </p:nvSpPr>
        <p:spPr>
          <a:xfrm>
            <a:off x="624840" y="2910840"/>
            <a:ext cx="13155300" cy="1493700"/>
          </a:xfrm>
          <a:prstGeom prst="rect">
            <a:avLst/>
          </a:prstGeom>
          <a:noFill/>
          <a:ln>
            <a:noFill/>
          </a:ln>
        </p:spPr>
        <p:txBody>
          <a:bodyPr anchorCtr="0" anchor="b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88" name="Google Shape;88;g3734fd9c668_0_293"/>
          <p:cNvSpPr txBox="1"/>
          <p:nvPr>
            <p:ph idx="1" type="subTitle"/>
          </p:nvPr>
        </p:nvSpPr>
        <p:spPr>
          <a:xfrm>
            <a:off x="624840" y="4462608"/>
            <a:ext cx="13155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g3734fd9c668_0_293"/>
          <p:cNvSpPr txBox="1"/>
          <p:nvPr>
            <p:ph idx="12" type="sldNum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1" name="Google Shape;91;g3734fd9c668_0_2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4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3734fd9c668_0_29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74900"/>
            </a:srgbClr>
          </a:solidFill>
          <a:ln>
            <a:noFill/>
          </a:ln>
        </p:spPr>
        <p:txBody>
          <a:bodyPr anchorCtr="0" anchor="ctr" bIns="91450" lIns="91450" spcFirstLastPara="1" rIns="91450" wrap="square" tIns="91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734fd9c668_0_256"/>
          <p:cNvSpPr txBox="1"/>
          <p:nvPr>
            <p:ph type="title"/>
          </p:nvPr>
        </p:nvSpPr>
        <p:spPr>
          <a:xfrm>
            <a:off x="723898" y="1544995"/>
            <a:ext cx="13182600" cy="27888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lvl="0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Helvetica Neue"/>
              <a:buNone/>
              <a:defRPr b="1" i="0" sz="7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9" name="Google Shape;49;g3734fd9c668_0_256"/>
          <p:cNvSpPr txBox="1"/>
          <p:nvPr>
            <p:ph idx="1" type="body"/>
          </p:nvPr>
        </p:nvSpPr>
        <p:spPr>
          <a:xfrm>
            <a:off x="720805" y="4333914"/>
            <a:ext cx="13182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b="1" i="0" sz="3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0" name="Google Shape;50;g3734fd9c668_0_256"/>
          <p:cNvSpPr txBox="1"/>
          <p:nvPr>
            <p:ph idx="12" type="sldNum"/>
          </p:nvPr>
        </p:nvSpPr>
        <p:spPr>
          <a:xfrm>
            <a:off x="7200899" y="7848600"/>
            <a:ext cx="2214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30475" lIns="30475" spcFirstLastPara="1" rIns="30475" wrap="square" tIns="304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1.jp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3734fd9c668_2_58" title="Artboard 1.png"/>
          <p:cNvPicPr preferRelativeResize="0"/>
          <p:nvPr/>
        </p:nvPicPr>
        <p:blipFill rotWithShape="1">
          <a:blip r:embed="rId3">
            <a:alphaModFix/>
          </a:blip>
          <a:srcRect b="0" l="28156" r="44762" t="0"/>
          <a:stretch/>
        </p:blipFill>
        <p:spPr>
          <a:xfrm rot="-5400000">
            <a:off x="4478624" y="-1902776"/>
            <a:ext cx="5673114" cy="1461772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3734fd9c668_2_58"/>
          <p:cNvSpPr txBox="1"/>
          <p:nvPr/>
        </p:nvSpPr>
        <p:spPr>
          <a:xfrm>
            <a:off x="760450" y="6476875"/>
            <a:ext cx="6343200" cy="15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ACA3D"/>
              </a:buClr>
              <a:buSzPts val="4800"/>
              <a:buFont typeface="Arial"/>
              <a:buNone/>
            </a:pPr>
            <a:r>
              <a:rPr lang="en-US" sz="29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HEVA Fund: InclusiTrack</a:t>
            </a:r>
            <a:endParaRPr sz="29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lang="en-US" sz="1750">
                <a:latin typeface="Poppins Medium"/>
                <a:ea typeface="Poppins Medium"/>
                <a:cs typeface="Poppins Medium"/>
                <a:sym typeface="Poppins Medium"/>
              </a:rPr>
              <a:t>Unlocking economic opportunity through innovative, inclusive technology.</a:t>
            </a:r>
            <a:endParaRPr sz="175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ACA3D"/>
              </a:buClr>
              <a:buSzPts val="4800"/>
              <a:buFont typeface="Arial"/>
              <a:buNone/>
            </a:pPr>
            <a:r>
              <a:t/>
            </a:r>
            <a:endParaRPr sz="2900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99" name="Google Shape;99;g3734fd9c668_2_58"/>
          <p:cNvSpPr txBox="1"/>
          <p:nvPr/>
        </p:nvSpPr>
        <p:spPr>
          <a:xfrm>
            <a:off x="478200" y="4074080"/>
            <a:ext cx="6572100" cy="17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16600"/>
              </a:spcBef>
              <a:spcAft>
                <a:spcPts val="1660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US" sz="96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CODEHER</a:t>
            </a:r>
            <a:endParaRPr b="1" i="0" sz="96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g3734fd9c668_2_58"/>
          <p:cNvSpPr txBox="1"/>
          <p:nvPr/>
        </p:nvSpPr>
        <p:spPr>
          <a:xfrm>
            <a:off x="703880" y="5761880"/>
            <a:ext cx="56646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16600"/>
              </a:spcBef>
              <a:spcAft>
                <a:spcPts val="16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-US" sz="2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HACKATHON</a:t>
            </a:r>
            <a:endParaRPr b="1" i="0" sz="2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1" name="Google Shape;101;g3734fd9c668_2_58"/>
          <p:cNvSpPr txBox="1"/>
          <p:nvPr/>
        </p:nvSpPr>
        <p:spPr>
          <a:xfrm>
            <a:off x="677840" y="3270440"/>
            <a:ext cx="26424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ACA3D"/>
              </a:buClr>
              <a:buSzPts val="48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PITCH DECK</a:t>
            </a:r>
            <a:endParaRPr b="1" i="0" sz="32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2" name="Google Shape;102;g3734fd9c668_2_58" title="black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3734fd9c668_2_58" title="Power learn Project Logo horizontal no shadow (1)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8920" y="163376"/>
            <a:ext cx="3681720" cy="207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0"/>
          <p:cNvSpPr/>
          <p:nvPr/>
        </p:nvSpPr>
        <p:spPr>
          <a:xfrm>
            <a:off x="747474" y="758071"/>
            <a:ext cx="4388287" cy="3336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100"/>
              <a:buFont typeface="Inter"/>
              <a:buNone/>
            </a:pPr>
            <a:r>
              <a:t/>
            </a:r>
            <a:endParaRPr b="0" i="0" sz="2100" u="none" cap="none" strike="noStrike"/>
          </a:p>
        </p:txBody>
      </p:sp>
      <p:sp>
        <p:nvSpPr>
          <p:cNvPr id="327" name="Google Shape;327;p10"/>
          <p:cNvSpPr/>
          <p:nvPr/>
        </p:nvSpPr>
        <p:spPr>
          <a:xfrm>
            <a:off x="747475" y="1969652"/>
            <a:ext cx="585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350"/>
              <a:buFont typeface="Inter"/>
              <a:buNone/>
            </a:pPr>
            <a:r>
              <a:rPr b="1" i="0" lang="en-US" sz="33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Integration &amp; Future Outlook</a:t>
            </a:r>
            <a:endParaRPr b="0" i="0" sz="3350" u="none" cap="none" strike="noStrike"/>
          </a:p>
        </p:txBody>
      </p:sp>
      <p:sp>
        <p:nvSpPr>
          <p:cNvPr id="328" name="Google Shape;328;p10"/>
          <p:cNvSpPr/>
          <p:nvPr/>
        </p:nvSpPr>
        <p:spPr>
          <a:xfrm>
            <a:off x="747475" y="2542426"/>
            <a:ext cx="3530400" cy="4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Integration with HEVA:</a:t>
            </a:r>
            <a:endParaRPr b="0" i="0" sz="2500" u="none" cap="none" strike="noStrike"/>
          </a:p>
        </p:txBody>
      </p:sp>
      <p:sp>
        <p:nvSpPr>
          <p:cNvPr id="329" name="Google Shape;329;p10"/>
          <p:cNvSpPr/>
          <p:nvPr/>
        </p:nvSpPr>
        <p:spPr>
          <a:xfrm>
            <a:off x="747474" y="2986802"/>
            <a:ext cx="6307217" cy="10251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CreditAI is designed for seamless integration with HEVA's existing digital ecosystem. Our API-first approach ensures compatibility and minimal disruption.</a:t>
            </a:r>
            <a:endParaRPr b="0" i="0" sz="1650" u="none" cap="none" strike="noStrike"/>
          </a:p>
        </p:txBody>
      </p:sp>
      <p:sp>
        <p:nvSpPr>
          <p:cNvPr id="330" name="Google Shape;330;p10"/>
          <p:cNvSpPr/>
          <p:nvPr/>
        </p:nvSpPr>
        <p:spPr>
          <a:xfrm>
            <a:off x="747474" y="4204097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G-Suite Integration: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Streamlined data import/export for reporting.</a:t>
            </a:r>
            <a:endParaRPr b="0" i="0" sz="1650" u="none" cap="none" strike="noStrike"/>
          </a:p>
        </p:txBody>
      </p:sp>
      <p:sp>
        <p:nvSpPr>
          <p:cNvPr id="331" name="Google Shape;331;p10"/>
          <p:cNvSpPr/>
          <p:nvPr/>
        </p:nvSpPr>
        <p:spPr>
          <a:xfrm>
            <a:off x="747474" y="4962168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Microsoft Dynamics ERP: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Direct data sync for comprehensive financial analysis.</a:t>
            </a:r>
            <a:endParaRPr b="0" i="0" sz="1650" u="none" cap="none" strike="noStrike"/>
          </a:p>
        </p:txBody>
      </p:sp>
      <p:sp>
        <p:nvSpPr>
          <p:cNvPr id="332" name="Google Shape;332;p10"/>
          <p:cNvSpPr/>
          <p:nvPr/>
        </p:nvSpPr>
        <p:spPr>
          <a:xfrm>
            <a:off x="747474" y="5720239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Social Media Pages: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Potential for alternative data points (with consent) for richer profiles.</a:t>
            </a:r>
            <a:endParaRPr b="0" i="0" sz="1650" u="none" cap="none" strike="noStrike"/>
          </a:p>
        </p:txBody>
      </p:sp>
      <p:sp>
        <p:nvSpPr>
          <p:cNvPr id="333" name="Google Shape;333;p10"/>
          <p:cNvSpPr/>
          <p:nvPr/>
        </p:nvSpPr>
        <p:spPr>
          <a:xfrm>
            <a:off x="747474" y="6595824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Integration Cost for HEVA: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Estimated $9,500 - $17,000, depending on customization needs.</a:t>
            </a:r>
            <a:endParaRPr b="0" i="0" sz="1650" u="none" cap="none" strike="noStrike"/>
          </a:p>
        </p:txBody>
      </p:sp>
      <p:sp>
        <p:nvSpPr>
          <p:cNvPr id="334" name="Google Shape;334;p10"/>
          <p:cNvSpPr/>
          <p:nvPr/>
        </p:nvSpPr>
        <p:spPr>
          <a:xfrm>
            <a:off x="7583329" y="2372916"/>
            <a:ext cx="3608546" cy="400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Development Timeline:</a:t>
            </a:r>
            <a:endParaRPr b="0" i="0" sz="2500" u="none" cap="none" strike="noStrike"/>
          </a:p>
        </p:txBody>
      </p:sp>
      <p:sp>
        <p:nvSpPr>
          <p:cNvPr id="335" name="Google Shape;335;p10"/>
          <p:cNvSpPr/>
          <p:nvPr/>
        </p:nvSpPr>
        <p:spPr>
          <a:xfrm>
            <a:off x="7583329" y="2986802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Prototype Status: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Core AI model developed and undergoing preliminary testing.</a:t>
            </a:r>
            <a:endParaRPr b="0" i="0" sz="1650" u="none" cap="none" strike="noStrike"/>
          </a:p>
        </p:txBody>
      </p:sp>
      <p:sp>
        <p:nvSpPr>
          <p:cNvPr id="336" name="Google Shape;336;p10"/>
          <p:cNvSpPr/>
          <p:nvPr/>
        </p:nvSpPr>
        <p:spPr>
          <a:xfrm>
            <a:off x="7583329" y="3744873"/>
            <a:ext cx="6307217" cy="3417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Completion: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Fully functional prototype in 2 months.</a:t>
            </a:r>
            <a:endParaRPr b="0" i="0" sz="1650" u="none" cap="none" strike="noStrike"/>
          </a:p>
        </p:txBody>
      </p:sp>
      <p:sp>
        <p:nvSpPr>
          <p:cNvPr id="337" name="Google Shape;337;p10"/>
          <p:cNvSpPr/>
          <p:nvPr/>
        </p:nvSpPr>
        <p:spPr>
          <a:xfrm>
            <a:off x="7583329" y="4161234"/>
            <a:ext cx="6307217" cy="6834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Final Product Cost: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$11,500 (app development) + $1,500 (miscellaneous) = $13,000.</a:t>
            </a:r>
            <a:endParaRPr b="0" i="0" sz="1650" u="none" cap="none" strike="noStrike"/>
          </a:p>
        </p:txBody>
      </p:sp>
      <p:sp>
        <p:nvSpPr>
          <p:cNvPr id="338" name="Google Shape;338;p10"/>
          <p:cNvSpPr/>
          <p:nvPr/>
        </p:nvSpPr>
        <p:spPr>
          <a:xfrm>
            <a:off x="7583329" y="5058132"/>
            <a:ext cx="3203615" cy="4004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Looking Ahead:</a:t>
            </a:r>
            <a:endParaRPr b="0" i="0" sz="2500" u="none" cap="none" strike="noStrike"/>
          </a:p>
        </p:txBody>
      </p:sp>
      <p:sp>
        <p:nvSpPr>
          <p:cNvPr id="339" name="Google Shape;339;p10"/>
          <p:cNvSpPr/>
          <p:nvPr/>
        </p:nvSpPr>
        <p:spPr>
          <a:xfrm>
            <a:off x="7583329" y="5672018"/>
            <a:ext cx="6307217" cy="13668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lang="en-US" sz="1650">
                <a:latin typeface="Poppins Medium"/>
                <a:ea typeface="Poppins Medium"/>
                <a:cs typeface="Poppins Medium"/>
                <a:sym typeface="Poppins Medium"/>
              </a:rPr>
              <a:t>CreditAI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aims to continuously evolve, incorporating advanced features like real-time anomaly detection and further predictive capabilities to stay at the forefront of inclusive finance technology.</a:t>
            </a:r>
            <a:endParaRPr b="0" i="0" sz="1650" u="none" cap="none" strike="noStrike"/>
          </a:p>
        </p:txBody>
      </p:sp>
      <p:pic>
        <p:nvPicPr>
          <p:cNvPr id="340" name="Google Shape;340;p10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10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76"/>
            <a:ext cx="3681720" cy="207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6" name="Google Shape;346;g3734fd9c668_0_138"/>
          <p:cNvGraphicFramePr/>
          <p:nvPr/>
        </p:nvGraphicFramePr>
        <p:xfrm>
          <a:off x="847920" y="30503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{509C4D70-AC03-41F0-90EA-95263383A664}</a:tableStyleId>
              </a:tblPr>
              <a:tblGrid>
                <a:gridCol w="3585125"/>
                <a:gridCol w="2794925"/>
                <a:gridCol w="2728600"/>
              </a:tblGrid>
              <a:tr h="945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Needs Category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Amount (KES)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%age of 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u="none" cap="none" strike="noStrike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Total Funds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  <a:tr h="69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t/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$6000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46%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  <a:tr h="69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t/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$2,300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18%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  <a:tr h="69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t/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$1,700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13%</a:t>
                      </a:r>
                      <a:endParaRPr sz="22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  <a:tr h="69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Infrastructure &amp; AI API Costs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$1,700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13%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  <a:tr h="767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Operational Costs &amp; QA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$1,300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10%</a:t>
                      </a:r>
                      <a:endParaRPr sz="1600" u="none" cap="none" strike="noStrike"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T="146275" marB="146275" marR="146275" marL="146275"/>
                </a:tc>
              </a:tr>
            </a:tbl>
          </a:graphicData>
        </a:graphic>
      </p:graphicFrame>
      <p:sp>
        <p:nvSpPr>
          <p:cNvPr id="347" name="Google Shape;347;g3734fd9c668_0_138"/>
          <p:cNvSpPr txBox="1"/>
          <p:nvPr/>
        </p:nvSpPr>
        <p:spPr>
          <a:xfrm>
            <a:off x="947440" y="1872000"/>
            <a:ext cx="106512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2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8B173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FUNDING ASK </a:t>
            </a:r>
            <a:endParaRPr b="0" i="0" sz="3200" u="none" cap="none" strike="noStrike">
              <a:solidFill>
                <a:srgbClr val="8B173B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2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2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oppins Medium"/>
              <a:buNone/>
            </a:pPr>
            <a:r>
              <a:rPr lang="en-US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Product Development and integration</a:t>
            </a:r>
            <a:endParaRPr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oppins Medium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>
                <a:solidFill>
                  <a:srgbClr val="22222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Sales &amp; Marketing</a:t>
            </a:r>
            <a:endParaRPr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sz="2100"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rPr lang="en-US">
                <a:solidFill>
                  <a:srgbClr val="222222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Customer Onboarding and Training</a:t>
            </a:r>
            <a:endParaRPr>
              <a:solidFill>
                <a:srgbClr val="222222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48" name="Google Shape;348;g3734fd9c668_0_138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5760" y="261118"/>
            <a:ext cx="3585721" cy="70024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g3734fd9c668_0_138"/>
          <p:cNvSpPr txBox="1"/>
          <p:nvPr/>
        </p:nvSpPr>
        <p:spPr>
          <a:xfrm>
            <a:off x="3099600" y="599920"/>
            <a:ext cx="48990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Arial"/>
              <a:buNone/>
            </a:pPr>
            <a:r>
              <a:rPr b="0" i="0" lang="en-US" sz="1100" u="none" cap="none" strike="noStrike">
                <a:solidFill>
                  <a:srgbClr val="5E5E5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Pitch Deck | CODEHER Hackathon </a:t>
            </a:r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50" name="Google Shape;350;g3734fd9c668_0_138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41"/>
            <a:ext cx="2025994" cy="113964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51" name="Google Shape;351;g3734fd9c668_0_138"/>
          <p:cNvGraphicFramePr/>
          <p:nvPr/>
        </p:nvGraphicFramePr>
        <p:xfrm>
          <a:off x="847925" y="7534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{EA4E5F5A-6992-48B3-B92E-6D21F5DC61C8}</a:tableStyleId>
              </a:tblPr>
              <a:tblGrid>
                <a:gridCol w="3585125"/>
                <a:gridCol w="2794925"/>
                <a:gridCol w="2728600"/>
              </a:tblGrid>
              <a:tr h="450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Total Funding Ask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$13000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734fd9c668_0_248"/>
          <p:cNvSpPr/>
          <p:nvPr/>
        </p:nvSpPr>
        <p:spPr>
          <a:xfrm>
            <a:off x="854720" y="1872000"/>
            <a:ext cx="122793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146275" spcFirstLastPara="1" rIns="146275" wrap="square" tIns="73125">
            <a:noAutofit/>
          </a:bodyPr>
          <a:lstStyle/>
          <a:p>
            <a:pPr indent="0" lvl="0" marL="0" marR="0" rtl="0" algn="l">
              <a:lnSpc>
                <a:spcPct val="1241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b="0" i="0" lang="en-US" sz="3200" u="none" cap="none" strike="noStrike">
                <a:solidFill>
                  <a:srgbClr val="8B173B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VISION &amp; ROADMAP</a:t>
            </a:r>
            <a:endParaRPr b="0" i="0" sz="3200" u="none" cap="none" strike="noStrike">
              <a:solidFill>
                <a:srgbClr val="8B173B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5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latin typeface="Poppins Medium"/>
                <a:ea typeface="Poppins Medium"/>
                <a:cs typeface="Poppins Medium"/>
                <a:sym typeface="Poppins Medium"/>
              </a:rPr>
              <a:t>To democratize access to credit for creative enterprises by building an intelligent, inclusive credit scoring platform that reflects the true potential and discipline of founders—beyond traditional financial metrics.</a:t>
            </a:r>
            <a:endParaRPr sz="1600"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6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357" name="Google Shape;357;g3734fd9c668_0_248"/>
          <p:cNvSpPr txBox="1"/>
          <p:nvPr/>
        </p:nvSpPr>
        <p:spPr>
          <a:xfrm>
            <a:off x="977000" y="3810000"/>
            <a:ext cx="11795100" cy="4041000"/>
          </a:xfrm>
          <a:prstGeom prst="rect">
            <a:avLst/>
          </a:prstGeom>
          <a:noFill/>
          <a:ln cap="flat" cmpd="sng" w="152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/>
              <a:t>Roadmap (12–24 Months):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Build MVP using MPESA, bank &amp; utility data</a:t>
            </a:r>
            <a:br>
              <a:rPr lang="en-U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Pilot with 100+ creative SMEs</a:t>
            </a:r>
            <a:br>
              <a:rPr lang="en-U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Launch scoring dashboard &amp; lender integrations</a:t>
            </a:r>
            <a:br>
              <a:rPr lang="en-US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/>
              <a:t>Impact:</a:t>
            </a:r>
            <a:endParaRPr b="1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40% more credit approvals</a:t>
            </a:r>
            <a:br>
              <a:rPr lang="en-U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Reduced defaults</a:t>
            </a:r>
            <a:br>
              <a:rPr lang="en-US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Financial inclusion &amp; growth in the creative sector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2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/>
          </a:p>
        </p:txBody>
      </p:sp>
      <p:pic>
        <p:nvPicPr>
          <p:cNvPr id="358" name="Google Shape;358;g3734fd9c668_0_248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5760" y="261118"/>
            <a:ext cx="3585721" cy="70024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3734fd9c668_0_248"/>
          <p:cNvSpPr txBox="1"/>
          <p:nvPr/>
        </p:nvSpPr>
        <p:spPr>
          <a:xfrm>
            <a:off x="3099600" y="599920"/>
            <a:ext cx="48990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Arial"/>
              <a:buNone/>
            </a:pPr>
            <a:r>
              <a:rPr b="0" i="0" lang="en-US" sz="1100" u="none" cap="none" strike="noStrike">
                <a:solidFill>
                  <a:srgbClr val="5E5E5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Pitch Deck | CODEHER Hackathon </a:t>
            </a:r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60" name="Google Shape;360;g3734fd9c668_0_248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41"/>
            <a:ext cx="2025994" cy="1139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734fd9c668_0_8"/>
          <p:cNvSpPr/>
          <p:nvPr/>
        </p:nvSpPr>
        <p:spPr>
          <a:xfrm flipH="1">
            <a:off x="7726100" y="1700920"/>
            <a:ext cx="4914300" cy="36072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00999E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6" name="Google Shape;366;g3734fd9c668_0_8"/>
          <p:cNvSpPr/>
          <p:nvPr/>
        </p:nvSpPr>
        <p:spPr>
          <a:xfrm>
            <a:off x="983000" y="2120120"/>
            <a:ext cx="7417800" cy="37632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8B173B"/>
          </a:solidFill>
          <a:ln>
            <a:noFill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7" name="Google Shape;367;g3734fd9c668_0_8"/>
          <p:cNvSpPr txBox="1"/>
          <p:nvPr/>
        </p:nvSpPr>
        <p:spPr>
          <a:xfrm>
            <a:off x="1122920" y="3095200"/>
            <a:ext cx="7138200" cy="25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Q&amp;A</a:t>
            </a:r>
            <a:endParaRPr b="0" i="0" sz="9600" u="none" cap="none" strike="noStrike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68" name="Google Shape;368;g3734fd9c668_0_8"/>
          <p:cNvSpPr txBox="1"/>
          <p:nvPr/>
        </p:nvSpPr>
        <p:spPr>
          <a:xfrm>
            <a:off x="6523560" y="2645520"/>
            <a:ext cx="7138200" cy="25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0" i="0" lang="en-US" sz="9600" u="none" cap="none" strike="noStrike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Q&amp;A</a:t>
            </a:r>
            <a:endParaRPr b="0" i="0" sz="9600" u="none" cap="none" strike="noStrike">
              <a:solidFill>
                <a:schemeClr val="lt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69" name="Google Shape;369;g3734fd9c668_0_8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75760" y="261118"/>
            <a:ext cx="3585721" cy="70024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g3734fd9c668_0_8"/>
          <p:cNvSpPr txBox="1"/>
          <p:nvPr/>
        </p:nvSpPr>
        <p:spPr>
          <a:xfrm>
            <a:off x="3099600" y="599920"/>
            <a:ext cx="48990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300"/>
              <a:buFont typeface="Arial"/>
              <a:buNone/>
            </a:pPr>
            <a:r>
              <a:rPr b="0" i="0" lang="en-US" sz="1100" u="none" cap="none" strike="noStrike">
                <a:solidFill>
                  <a:srgbClr val="5E5E5E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Pitch Deck | CODEHER Hackathon </a:t>
            </a:r>
            <a:endParaRPr b="0" i="0" sz="600" u="none" cap="none" strike="noStrike">
              <a:solidFill>
                <a:srgbClr val="000000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pic>
        <p:nvPicPr>
          <p:cNvPr id="371" name="Google Shape;371;g3734fd9c668_0_8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41"/>
            <a:ext cx="2025994" cy="1139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g3734fd9c668_0_80" title="Artboard 1.png"/>
          <p:cNvPicPr preferRelativeResize="0"/>
          <p:nvPr/>
        </p:nvPicPr>
        <p:blipFill rotWithShape="1">
          <a:blip r:embed="rId3">
            <a:alphaModFix/>
          </a:blip>
          <a:srcRect b="10468" l="0" r="0" t="10460"/>
          <a:stretch/>
        </p:blipFill>
        <p:spPr>
          <a:xfrm>
            <a:off x="172878" y="156720"/>
            <a:ext cx="14286203" cy="7881957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g3734fd9c668_0_80"/>
          <p:cNvSpPr txBox="1"/>
          <p:nvPr/>
        </p:nvSpPr>
        <p:spPr>
          <a:xfrm>
            <a:off x="957597" y="2834640"/>
            <a:ext cx="32946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CA3D"/>
              </a:buClr>
              <a:buSzPts val="3700"/>
              <a:buFont typeface="Arial"/>
              <a:buNone/>
            </a:pPr>
            <a:r>
              <a:rPr b="0" i="0" lang="en-US" sz="3700" u="none" cap="none" strike="noStrike">
                <a:solidFill>
                  <a:srgbClr val="F9F9F9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Thank You </a:t>
            </a:r>
            <a:endParaRPr b="0" i="0" sz="800" u="none" cap="none" strike="noStrike">
              <a:solidFill>
                <a:srgbClr val="F9F9F9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378" name="Google Shape;378;g3734fd9c668_0_80"/>
          <p:cNvSpPr txBox="1"/>
          <p:nvPr/>
        </p:nvSpPr>
        <p:spPr>
          <a:xfrm>
            <a:off x="1184640" y="3569040"/>
            <a:ext cx="5428800" cy="3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0475" lIns="30475" spcFirstLastPara="1" rIns="30475" wrap="square" tIns="30475">
            <a:no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Spring Valley,</a:t>
            </a:r>
            <a:endParaRPr b="0" i="0" sz="28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Lower Kabete Road</a:t>
            </a:r>
            <a:endParaRPr b="0" i="0" sz="28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4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P.O.Box 1447-00606</a:t>
            </a:r>
            <a:endParaRPr b="0" i="0" sz="28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4000"/>
              </a:spcBef>
              <a:spcAft>
                <a:spcPts val="400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Nairobi, Kenya</a:t>
            </a:r>
            <a:endParaRPr b="0" i="0" sz="28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9" name="Google Shape;379;g3734fd9c668_0_80"/>
          <p:cNvSpPr/>
          <p:nvPr/>
        </p:nvSpPr>
        <p:spPr>
          <a:xfrm>
            <a:off x="-125760" y="6955600"/>
            <a:ext cx="7767300" cy="1133400"/>
          </a:xfrm>
          <a:prstGeom prst="rect">
            <a:avLst/>
          </a:prstGeom>
          <a:solidFill>
            <a:schemeClr val="lt1"/>
          </a:solidFill>
          <a:ln cap="flat" cmpd="sng" w="15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46275" lIns="146275" spcFirstLastPara="1" rIns="146275" wrap="square" tIns="146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0" name="Google Shape;380;g3734fd9c668_0_80" title="black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64640" y="7172118"/>
            <a:ext cx="3585721" cy="70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g3734fd9c668_0_80" title="Power learn Project Logo horizontal no shadow (1)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86440" y="6955581"/>
            <a:ext cx="2025994" cy="1139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"/>
          <p:cNvSpPr/>
          <p:nvPr/>
        </p:nvSpPr>
        <p:spPr>
          <a:xfrm>
            <a:off x="793790" y="1077158"/>
            <a:ext cx="466046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00"/>
              <a:buFont typeface="Inter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110" name="Google Shape;110;p2"/>
          <p:cNvSpPr/>
          <p:nvPr/>
        </p:nvSpPr>
        <p:spPr>
          <a:xfrm>
            <a:off x="793800" y="2008650"/>
            <a:ext cx="54552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About </a:t>
            </a:r>
            <a:r>
              <a:rPr b="1" lang="en-US" sz="3550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HEVA CreditAI</a:t>
            </a:r>
            <a:endParaRPr b="0" i="0" sz="3550" u="none" cap="none" strike="noStrike"/>
          </a:p>
        </p:txBody>
      </p:sp>
      <p:sp>
        <p:nvSpPr>
          <p:cNvPr id="111" name="Google Shape;111;p2"/>
          <p:cNvSpPr/>
          <p:nvPr/>
        </p:nvSpPr>
        <p:spPr>
          <a:xfrm>
            <a:off x="793790" y="2792254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The Problem:</a:t>
            </a:r>
            <a:endParaRPr b="0" i="0" sz="2650" u="none" cap="none" strike="noStrike"/>
          </a:p>
        </p:txBody>
      </p:sp>
      <p:sp>
        <p:nvSpPr>
          <p:cNvPr id="112" name="Google Shape;112;p2"/>
          <p:cNvSpPr/>
          <p:nvPr/>
        </p:nvSpPr>
        <p:spPr>
          <a:xfrm>
            <a:off x="793800" y="3444350"/>
            <a:ext cx="62448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700">
                <a:solidFill>
                  <a:schemeClr val="dk1"/>
                </a:solidFill>
              </a:rPr>
              <a:t>Traditional Credit Scoring Models:</a:t>
            </a:r>
            <a:endParaRPr b="1" sz="17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Reject viable creative enterprises due to lack of collateral and formal records.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Are inflexible toward unpredictable income patterns common in creative industries.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Lack predictive intelligence or machine learning capabilities.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No early warning risk flags or scoring justifications.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Ignore behavioral indicators like founder discipline and reporting habits.</a:t>
            </a:r>
            <a:br>
              <a:rPr lang="en-US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Have no interpretable outputs to help founders track progress or repayment capacity.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t/>
            </a:r>
            <a:endParaRPr sz="195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7599526" y="2792250"/>
            <a:ext cx="4912800" cy="4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Our Solution: HEVA CreditAI</a:t>
            </a:r>
            <a:endParaRPr b="0" i="0" sz="2650" u="none" cap="none" strike="noStrike"/>
          </a:p>
        </p:txBody>
      </p:sp>
      <p:sp>
        <p:nvSpPr>
          <p:cNvPr id="114" name="Google Shape;114;p2"/>
          <p:cNvSpPr/>
          <p:nvPr/>
        </p:nvSpPr>
        <p:spPr>
          <a:xfrm>
            <a:off x="7599525" y="3444326"/>
            <a:ext cx="6244800" cy="3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 sz="1300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We reimagine credit scoring for creative enterprises with:</a:t>
            </a:r>
            <a:endParaRPr b="1" sz="1300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t/>
            </a:r>
            <a:endParaRPr b="1" sz="1300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AI-driven, sector-sensitive scoring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Tailored to unpredictable creative income patterns.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Behavioral risk signals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Tracks founder discipline, consistency, and engagement.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Scoring transparency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Every credit score includes explanations and justifications.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Smart application flow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Guides users with real-time profile progress and feedback.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Automated early risk flags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Detects potential red flags before decisions are made</a:t>
            </a:r>
            <a:endParaRPr b="1" sz="215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7599525" y="7510976"/>
            <a:ext cx="62448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lang="en-US" sz="1450">
                <a:latin typeface="Poppins Medium"/>
                <a:ea typeface="Poppins Medium"/>
                <a:cs typeface="Poppins Medium"/>
                <a:sym typeface="Poppins Medium"/>
              </a:rPr>
              <a:t>Sector-sensitive</a:t>
            </a: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:</a:t>
            </a: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Reduces bias with comprehensive data analysis.</a:t>
            </a:r>
            <a:endParaRPr b="0" i="0" sz="1450" u="none" cap="none" strike="noStrike"/>
          </a:p>
        </p:txBody>
      </p:sp>
      <p:pic>
        <p:nvPicPr>
          <p:cNvPr id="116" name="Google Shape;116;p2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76"/>
            <a:ext cx="3681720" cy="207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/>
          <p:nvPr/>
        </p:nvSpPr>
        <p:spPr>
          <a:xfrm>
            <a:off x="793790" y="1094780"/>
            <a:ext cx="466046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00"/>
              <a:buFont typeface="Inter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124" name="Google Shape;124;p3"/>
          <p:cNvSpPr/>
          <p:nvPr/>
        </p:nvSpPr>
        <p:spPr>
          <a:xfrm>
            <a:off x="793800" y="1832850"/>
            <a:ext cx="4996200" cy="4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b="1" lang="en-US" sz="3550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CreditAI</a:t>
            </a:r>
            <a:r>
              <a:rPr b="1" i="0" lang="en-US" sz="35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 Team</a:t>
            </a:r>
            <a:endParaRPr b="0" i="0" sz="3550" u="none" cap="none" strike="noStrike"/>
          </a:p>
        </p:txBody>
      </p:sp>
      <p:sp>
        <p:nvSpPr>
          <p:cNvPr id="125" name="Google Shape;125;p3"/>
          <p:cNvSpPr/>
          <p:nvPr/>
        </p:nvSpPr>
        <p:spPr>
          <a:xfrm>
            <a:off x="793790" y="469368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Clency Christine</a:t>
            </a:r>
            <a:endParaRPr b="0" i="0" sz="2200" u="none" cap="none" strike="noStrike"/>
          </a:p>
        </p:txBody>
      </p:sp>
      <p:sp>
        <p:nvSpPr>
          <p:cNvPr id="126" name="Google Shape;126;p3"/>
          <p:cNvSpPr/>
          <p:nvPr/>
        </p:nvSpPr>
        <p:spPr>
          <a:xfrm>
            <a:off x="793790" y="5184100"/>
            <a:ext cx="304800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Backend Engineer</a:t>
            </a:r>
            <a:endParaRPr b="0" i="0" sz="1750" u="none" cap="none" strike="noStrike"/>
          </a:p>
        </p:txBody>
      </p:sp>
      <p:sp>
        <p:nvSpPr>
          <p:cNvPr id="127" name="Google Shape;127;p3"/>
          <p:cNvSpPr/>
          <p:nvPr/>
        </p:nvSpPr>
        <p:spPr>
          <a:xfrm>
            <a:off x="793790" y="5683091"/>
            <a:ext cx="3048000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Expertise: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Scalable API development, database architecture, AI model integration.</a:t>
            </a:r>
            <a:endParaRPr b="0" i="0" sz="1750" u="none" cap="none" strike="noStrike"/>
          </a:p>
        </p:txBody>
      </p:sp>
      <p:sp>
        <p:nvSpPr>
          <p:cNvPr id="128" name="Google Shape;128;p3"/>
          <p:cNvSpPr/>
          <p:nvPr/>
        </p:nvSpPr>
        <p:spPr>
          <a:xfrm>
            <a:off x="5636350" y="4576800"/>
            <a:ext cx="32028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Rose Onyango</a:t>
            </a:r>
            <a:endParaRPr b="0" i="0" sz="2200" u="none" cap="none" strike="noStrike"/>
          </a:p>
        </p:txBody>
      </p:sp>
      <p:sp>
        <p:nvSpPr>
          <p:cNvPr id="129" name="Google Shape;129;p3"/>
          <p:cNvSpPr/>
          <p:nvPr/>
        </p:nvSpPr>
        <p:spPr>
          <a:xfrm>
            <a:off x="5636350" y="5184100"/>
            <a:ext cx="3295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1750">
                <a:latin typeface="Poppins Medium"/>
                <a:ea typeface="Poppins Medium"/>
                <a:cs typeface="Poppins Medium"/>
                <a:sym typeface="Poppins Medium"/>
              </a:rPr>
              <a:t>UI/UX 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Engineer</a:t>
            </a:r>
            <a:endParaRPr b="0" i="0" sz="1750" u="none" cap="none" strike="noStrike"/>
          </a:p>
        </p:txBody>
      </p:sp>
      <p:sp>
        <p:nvSpPr>
          <p:cNvPr id="130" name="Google Shape;130;p3"/>
          <p:cNvSpPr/>
          <p:nvPr/>
        </p:nvSpPr>
        <p:spPr>
          <a:xfrm>
            <a:off x="5636350" y="5683100"/>
            <a:ext cx="3499500" cy="12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Expertise: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175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Machine learning, predictive analytics, ethical AI, intuitive UI/UX, .</a:t>
            </a:r>
            <a:endParaRPr sz="175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131" name="Google Shape;131;p3"/>
          <p:cNvSpPr/>
          <p:nvPr/>
        </p:nvSpPr>
        <p:spPr>
          <a:xfrm>
            <a:off x="7456884" y="469368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132" name="Google Shape;132;p3"/>
          <p:cNvSpPr/>
          <p:nvPr/>
        </p:nvSpPr>
        <p:spPr>
          <a:xfrm>
            <a:off x="7456884" y="5184100"/>
            <a:ext cx="304811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133" name="Google Shape;133;p3"/>
          <p:cNvSpPr/>
          <p:nvPr/>
        </p:nvSpPr>
        <p:spPr>
          <a:xfrm>
            <a:off x="10788491" y="469368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Sylvia </a:t>
            </a:r>
            <a:r>
              <a:rPr b="1" lang="en-US" sz="2200">
                <a:latin typeface="Inter"/>
                <a:ea typeface="Inter"/>
                <a:cs typeface="Inter"/>
                <a:sym typeface="Inter"/>
              </a:rPr>
              <a:t>Bosibori</a:t>
            </a:r>
            <a:endParaRPr b="0" i="0" sz="2200" u="none" cap="none" strike="noStrike"/>
          </a:p>
        </p:txBody>
      </p:sp>
      <p:sp>
        <p:nvSpPr>
          <p:cNvPr id="134" name="Google Shape;134;p3"/>
          <p:cNvSpPr/>
          <p:nvPr/>
        </p:nvSpPr>
        <p:spPr>
          <a:xfrm>
            <a:off x="10788491" y="5184100"/>
            <a:ext cx="304811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1750">
                <a:latin typeface="Poppins Medium"/>
                <a:ea typeface="Poppins Medium"/>
                <a:cs typeface="Poppins Medium"/>
                <a:sym typeface="Poppins Medium"/>
              </a:rPr>
              <a:t>Frontend Engineer</a:t>
            </a:r>
            <a:endParaRPr b="0" i="0" sz="1750" u="none" cap="none" strike="noStrike"/>
          </a:p>
        </p:txBody>
      </p:sp>
      <p:sp>
        <p:nvSpPr>
          <p:cNvPr id="135" name="Google Shape;135;p3"/>
          <p:cNvSpPr/>
          <p:nvPr/>
        </p:nvSpPr>
        <p:spPr>
          <a:xfrm>
            <a:off x="10788500" y="5683105"/>
            <a:ext cx="3048000" cy="17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Expertise: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175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Mobile-first development, responsive design, full stack engineering</a:t>
            </a:r>
            <a:endParaRPr sz="175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t/>
            </a:r>
            <a:endParaRPr sz="175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36" name="Google Shape;136;p3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5" y="163375"/>
            <a:ext cx="3681725" cy="174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63750" y="2238100"/>
            <a:ext cx="2512498" cy="222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0000" y="2443775"/>
            <a:ext cx="1815575" cy="188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8925" y="2443775"/>
            <a:ext cx="2612550" cy="202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"/>
          <p:cNvSpPr/>
          <p:nvPr/>
        </p:nvSpPr>
        <p:spPr>
          <a:xfrm>
            <a:off x="793800" y="1769200"/>
            <a:ext cx="58647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200"/>
              <a:buFont typeface="Inter"/>
              <a:buNone/>
            </a:pPr>
            <a:r>
              <a:rPr b="1" i="0" lang="en-US" sz="32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Business Model &amp; Investment</a:t>
            </a:r>
            <a:endParaRPr b="0" i="0" sz="3200" u="none" cap="none" strike="noStrike"/>
          </a:p>
        </p:txBody>
      </p:sp>
      <p:sp>
        <p:nvSpPr>
          <p:cNvPr id="147" name="Google Shape;147;p4"/>
          <p:cNvSpPr/>
          <p:nvPr/>
        </p:nvSpPr>
        <p:spPr>
          <a:xfrm>
            <a:off x="793800" y="2371176"/>
            <a:ext cx="33060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400"/>
              <a:buFont typeface="Inter"/>
              <a:buNone/>
            </a:pPr>
            <a:r>
              <a:rPr b="1" i="0" lang="en-US" sz="24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Costs &amp; Development:</a:t>
            </a:r>
            <a:endParaRPr b="0" i="0" sz="2400" u="none" cap="none" strike="noStrike"/>
          </a:p>
        </p:txBody>
      </p:sp>
      <p:sp>
        <p:nvSpPr>
          <p:cNvPr id="148" name="Google Shape;148;p4"/>
          <p:cNvSpPr/>
          <p:nvPr/>
        </p:nvSpPr>
        <p:spPr>
          <a:xfrm>
            <a:off x="793800" y="2952600"/>
            <a:ext cx="62724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App Development: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$11,500 (frontend, backend, AI integration, AI model)</a:t>
            </a:r>
            <a:endParaRPr b="0" i="0" sz="1600" u="none" cap="none" strike="noStrike"/>
          </a:p>
        </p:txBody>
      </p:sp>
      <p:sp>
        <p:nvSpPr>
          <p:cNvPr id="149" name="Google Shape;149;p4"/>
          <p:cNvSpPr/>
          <p:nvPr/>
        </p:nvSpPr>
        <p:spPr>
          <a:xfrm>
            <a:off x="793800" y="3749597"/>
            <a:ext cx="6272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Miscellaneous Costs: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$1,500 (QA, security, minor overhead)</a:t>
            </a:r>
            <a:endParaRPr b="0" i="0" sz="1600" u="none" cap="none" strike="noStrike"/>
          </a:p>
        </p:txBody>
      </p:sp>
      <p:sp>
        <p:nvSpPr>
          <p:cNvPr id="150" name="Google Shape;150;p4"/>
          <p:cNvSpPr/>
          <p:nvPr/>
        </p:nvSpPr>
        <p:spPr>
          <a:xfrm>
            <a:off x="793790" y="4258628"/>
            <a:ext cx="6272451" cy="326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Total Initial Investment: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$13,000</a:t>
            </a:r>
            <a:endParaRPr b="0" i="0" sz="1600" u="none" cap="none" strike="noStrike"/>
          </a:p>
        </p:txBody>
      </p:sp>
      <p:sp>
        <p:nvSpPr>
          <p:cNvPr id="151" name="Google Shape;151;p4"/>
          <p:cNvSpPr/>
          <p:nvPr/>
        </p:nvSpPr>
        <p:spPr>
          <a:xfrm>
            <a:off x="793800" y="5383080"/>
            <a:ext cx="3062100" cy="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400"/>
              <a:buFont typeface="Inter"/>
              <a:buNone/>
            </a:pPr>
            <a:r>
              <a:rPr b="1" i="0" lang="en-US" sz="24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Time to Completion:</a:t>
            </a:r>
            <a:endParaRPr b="0" i="0" sz="2400" u="none" cap="none" strike="noStrike"/>
          </a:p>
        </p:txBody>
      </p:sp>
      <p:sp>
        <p:nvSpPr>
          <p:cNvPr id="152" name="Google Shape;152;p4"/>
          <p:cNvSpPr/>
          <p:nvPr/>
        </p:nvSpPr>
        <p:spPr>
          <a:xfrm>
            <a:off x="793800" y="6035079"/>
            <a:ext cx="62724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Approximately </a:t>
            </a:r>
            <a:r>
              <a:rPr lang="en-US" sz="1600">
                <a:latin typeface="Poppins Medium"/>
                <a:ea typeface="Poppins Medium"/>
                <a:cs typeface="Poppins Medium"/>
                <a:sym typeface="Poppins Medium"/>
              </a:rPr>
              <a:t>6-12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months for a fully functional prototype ready for integration.</a:t>
            </a:r>
            <a:endParaRPr b="0" i="0" sz="1600" u="none" cap="none" strike="noStrike"/>
          </a:p>
        </p:txBody>
      </p:sp>
      <p:sp>
        <p:nvSpPr>
          <p:cNvPr id="153" name="Google Shape;153;p4"/>
          <p:cNvSpPr/>
          <p:nvPr/>
        </p:nvSpPr>
        <p:spPr>
          <a:xfrm>
            <a:off x="7571780" y="2222063"/>
            <a:ext cx="4709755" cy="382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400"/>
              <a:buFont typeface="Inter"/>
              <a:buNone/>
            </a:pPr>
            <a:r>
              <a:rPr b="1" i="0" lang="en-US" sz="24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Revenue &amp; Opportunity:</a:t>
            </a:r>
            <a:endParaRPr b="0" i="0" sz="2400" u="none" cap="none" strike="noStrike"/>
          </a:p>
        </p:txBody>
      </p:sp>
      <p:sp>
        <p:nvSpPr>
          <p:cNvPr id="154" name="Google Shape;154;p4"/>
          <p:cNvSpPr/>
          <p:nvPr/>
        </p:nvSpPr>
        <p:spPr>
          <a:xfrm>
            <a:off x="7571780" y="2808923"/>
            <a:ext cx="6272451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lang="en-US" sz="1600">
                <a:latin typeface="Poppins Medium"/>
                <a:ea typeface="Poppins Medium"/>
                <a:cs typeface="Poppins Medium"/>
                <a:sym typeface="Poppins Medium"/>
              </a:rPr>
              <a:t>Credit scoring as a Service</a:t>
            </a: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b="1" lang="en-US" sz="1600">
                <a:solidFill>
                  <a:srgbClr val="1F1F1F"/>
                </a:solidFill>
                <a:highlight>
                  <a:srgbClr val="FFFFFF"/>
                </a:highlight>
              </a:rPr>
              <a:t>Offer your AI-powered scoring engine to microfinance institutions, banks, and SACCOs</a:t>
            </a:r>
            <a:r>
              <a:rPr b="1" i="0" lang="en-US" sz="1600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i="0" sz="1600" u="none" cap="none" strike="noStrike"/>
          </a:p>
        </p:txBody>
      </p:sp>
      <p:sp>
        <p:nvSpPr>
          <p:cNvPr id="155" name="Google Shape;155;p4"/>
          <p:cNvSpPr/>
          <p:nvPr/>
        </p:nvSpPr>
        <p:spPr>
          <a:xfrm>
            <a:off x="7571780" y="3533775"/>
            <a:ext cx="6272451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lang="en-US" sz="1600">
                <a:solidFill>
                  <a:srgbClr val="1F1F1F"/>
                </a:solidFill>
                <a:highlight>
                  <a:srgbClr val="FFFFFF"/>
                </a:highlight>
              </a:rPr>
              <a:t>Platform Service Fees: </a:t>
            </a:r>
            <a:r>
              <a:rPr lang="en-US" sz="1600">
                <a:solidFill>
                  <a:srgbClr val="1F1F1F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Charge a percentage (e.g., 5%) on each successful financing facilitated through the platform.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6" name="Google Shape;156;p4"/>
          <p:cNvSpPr/>
          <p:nvPr/>
        </p:nvSpPr>
        <p:spPr>
          <a:xfrm>
            <a:off x="7571780" y="4258628"/>
            <a:ext cx="6272451" cy="653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lang="en-US" sz="1600">
                <a:solidFill>
                  <a:srgbClr val="1F1F1F"/>
                </a:solidFill>
                <a:highlight>
                  <a:srgbClr val="FFFFFF"/>
                </a:highlight>
                <a:latin typeface="Poppins SemiBold"/>
                <a:ea typeface="Poppins SemiBold"/>
                <a:cs typeface="Poppins SemiBold"/>
                <a:sym typeface="Poppins SemiBold"/>
              </a:rPr>
              <a:t>Data Insights &amp; Sector Analytics: Sell anonymized sector-specific insights and trends to investors, policymakers, or industry researchers.</a:t>
            </a:r>
            <a:endParaRPr sz="160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57" name="Google Shape;157;p4"/>
          <p:cNvSpPr/>
          <p:nvPr/>
        </p:nvSpPr>
        <p:spPr>
          <a:xfrm>
            <a:off x="7571775" y="5707725"/>
            <a:ext cx="30621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400"/>
              <a:buFont typeface="Inter"/>
              <a:buNone/>
            </a:pPr>
            <a:r>
              <a:rPr b="1" i="0" lang="en-US" sz="24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Pricing:</a:t>
            </a:r>
            <a:endParaRPr b="0" i="0" sz="2400" u="none" cap="none" strike="noStrike"/>
          </a:p>
        </p:txBody>
      </p:sp>
      <p:sp>
        <p:nvSpPr>
          <p:cNvPr id="158" name="Google Shape;158;p4"/>
          <p:cNvSpPr/>
          <p:nvPr/>
        </p:nvSpPr>
        <p:spPr>
          <a:xfrm>
            <a:off x="7571775" y="6172650"/>
            <a:ext cx="6272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Freemium Model: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Basic access with paid upgrades for advanced features.</a:t>
            </a:r>
            <a:endParaRPr b="0" i="0" sz="1600" u="none" cap="none" strike="noStrike"/>
          </a:p>
        </p:txBody>
      </p:sp>
      <p:sp>
        <p:nvSpPr>
          <p:cNvPr id="159" name="Google Shape;159;p4"/>
          <p:cNvSpPr/>
          <p:nvPr/>
        </p:nvSpPr>
        <p:spPr>
          <a:xfrm>
            <a:off x="7571775" y="6914125"/>
            <a:ext cx="62724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Target Margins: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70%+ profit on SaaS subscriptions.</a:t>
            </a:r>
            <a:endParaRPr b="0" i="0" sz="1600" u="none" cap="none" strike="noStrike"/>
          </a:p>
        </p:txBody>
      </p:sp>
      <p:sp>
        <p:nvSpPr>
          <p:cNvPr id="160" name="Google Shape;160;p4"/>
          <p:cNvSpPr/>
          <p:nvPr/>
        </p:nvSpPr>
        <p:spPr>
          <a:xfrm>
            <a:off x="7571775" y="7471250"/>
            <a:ext cx="62724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oppins Medium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Channels:</a:t>
            </a:r>
            <a:r>
              <a:rPr b="0" i="0" lang="en-US" sz="16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Direct sales, partnerships, targeted online marketing.</a:t>
            </a:r>
            <a:endParaRPr b="0" i="0" sz="1600" u="none" cap="none" strike="noStrike"/>
          </a:p>
        </p:txBody>
      </p:sp>
      <p:pic>
        <p:nvPicPr>
          <p:cNvPr id="161" name="Google Shape;161;p4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4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5" y="163375"/>
            <a:ext cx="3681725" cy="160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4"/>
          <p:cNvSpPr txBox="1"/>
          <p:nvPr/>
        </p:nvSpPr>
        <p:spPr>
          <a:xfrm>
            <a:off x="7605575" y="7591125"/>
            <a:ext cx="59460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64" name="Google Shape;164;p4"/>
          <p:cNvSpPr txBox="1"/>
          <p:nvPr/>
        </p:nvSpPr>
        <p:spPr>
          <a:xfrm>
            <a:off x="778925" y="4661475"/>
            <a:ext cx="6148200" cy="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Poppins SemiBold"/>
                <a:ea typeface="Poppins SemiBold"/>
                <a:cs typeface="Poppins SemiBold"/>
                <a:sym typeface="Poppins SemiBold"/>
              </a:rPr>
              <a:t>Monthly pricing: $1000 (AI model)</a:t>
            </a:r>
            <a:endParaRPr sz="1600"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165" name="Google Shape;165;p4"/>
          <p:cNvSpPr txBox="1"/>
          <p:nvPr/>
        </p:nvSpPr>
        <p:spPr>
          <a:xfrm>
            <a:off x="6927275" y="4748075"/>
            <a:ext cx="346500" cy="1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4"/>
          <p:cNvSpPr txBox="1"/>
          <p:nvPr/>
        </p:nvSpPr>
        <p:spPr>
          <a:xfrm>
            <a:off x="7591125" y="5350450"/>
            <a:ext cx="6272400" cy="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1F1F1F"/>
                </a:solidFill>
                <a:highlight>
                  <a:srgbClr val="FFFFFF"/>
                </a:highlight>
              </a:rPr>
              <a:t>Subscription or one-time fees for access to detailed reports, funding-readiness audits, and growth advisory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/>
          <p:nvPr/>
        </p:nvSpPr>
        <p:spPr>
          <a:xfrm>
            <a:off x="793790" y="691872"/>
            <a:ext cx="3728323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1750"/>
              <a:buFont typeface="Inter"/>
              <a:buNone/>
            </a:pPr>
            <a:r>
              <a:t/>
            </a:r>
            <a:endParaRPr b="0" i="0" sz="1750" u="none" cap="none" strike="noStrike"/>
          </a:p>
        </p:txBody>
      </p:sp>
      <p:sp>
        <p:nvSpPr>
          <p:cNvPr id="173" name="Google Shape;173;p5"/>
          <p:cNvSpPr/>
          <p:nvPr/>
        </p:nvSpPr>
        <p:spPr>
          <a:xfrm>
            <a:off x="793800" y="1537151"/>
            <a:ext cx="36291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61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850"/>
              <a:buFont typeface="Inter"/>
              <a:buNone/>
            </a:pPr>
            <a:r>
              <a:rPr b="1" i="0" lang="en-US" sz="28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Market Opportunity</a:t>
            </a:r>
            <a:endParaRPr b="0" i="0" sz="2850" u="none" cap="none" strike="noStrike"/>
          </a:p>
        </p:txBody>
      </p:sp>
      <p:sp>
        <p:nvSpPr>
          <p:cNvPr id="174" name="Google Shape;174;p5"/>
          <p:cNvSpPr/>
          <p:nvPr/>
        </p:nvSpPr>
        <p:spPr>
          <a:xfrm>
            <a:off x="793790" y="2064067"/>
            <a:ext cx="2721888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Target Market:</a:t>
            </a:r>
            <a:endParaRPr b="0" i="0" sz="2100" u="none" cap="none" strike="noStrike"/>
          </a:p>
        </p:txBody>
      </p:sp>
      <p:sp>
        <p:nvSpPr>
          <p:cNvPr id="175" name="Google Shape;175;p5"/>
          <p:cNvSpPr/>
          <p:nvPr/>
        </p:nvSpPr>
        <p:spPr>
          <a:xfrm>
            <a:off x="793790" y="2585680"/>
            <a:ext cx="6300073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Financial institutions, microfinance organizations, and NGOs focused on inclusive lending and economic empowerment. This includes:</a:t>
            </a:r>
            <a:endParaRPr b="0" i="0" sz="1400" u="none" cap="none" strike="noStrike"/>
          </a:p>
        </p:txBody>
      </p:sp>
      <p:sp>
        <p:nvSpPr>
          <p:cNvPr id="176" name="Google Shape;176;p5"/>
          <p:cNvSpPr/>
          <p:nvPr/>
        </p:nvSpPr>
        <p:spPr>
          <a:xfrm>
            <a:off x="793790" y="3329464"/>
            <a:ext cx="6300073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Microfinance Institutions: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Seeking efficient and fair loan assessments.</a:t>
            </a:r>
            <a:endParaRPr b="0" i="0" sz="1400" u="none" cap="none" strike="noStrike"/>
          </a:p>
        </p:txBody>
      </p:sp>
      <p:sp>
        <p:nvSpPr>
          <p:cNvPr id="177" name="Google Shape;177;p5"/>
          <p:cNvSpPr/>
          <p:nvPr/>
        </p:nvSpPr>
        <p:spPr>
          <a:xfrm>
            <a:off x="793790" y="3973473"/>
            <a:ext cx="6300073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Community Banks: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Aiming to serve underbanked populations.</a:t>
            </a:r>
            <a:endParaRPr b="0" i="0" sz="1400" u="none" cap="none" strike="noStrike"/>
          </a:p>
        </p:txBody>
      </p:sp>
      <p:sp>
        <p:nvSpPr>
          <p:cNvPr id="178" name="Google Shape;178;p5"/>
          <p:cNvSpPr/>
          <p:nvPr/>
        </p:nvSpPr>
        <p:spPr>
          <a:xfrm>
            <a:off x="793790" y="4327208"/>
            <a:ext cx="6300073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1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Development Agencies:</a:t>
            </a: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Supporting economic growth in emerging markets.</a:t>
            </a:r>
            <a:endParaRPr b="0" i="0" sz="1400" u="none" cap="none" strike="noStrike"/>
          </a:p>
        </p:txBody>
      </p:sp>
      <p:sp>
        <p:nvSpPr>
          <p:cNvPr id="179" name="Google Shape;179;p5"/>
          <p:cNvSpPr/>
          <p:nvPr/>
        </p:nvSpPr>
        <p:spPr>
          <a:xfrm>
            <a:off x="7544157" y="2064067"/>
            <a:ext cx="3590449" cy="340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Unique Selling Proposition:</a:t>
            </a:r>
            <a:endParaRPr b="0" i="0" sz="2100" u="none" cap="none" strike="noStrike"/>
          </a:p>
        </p:txBody>
      </p:sp>
      <p:sp>
        <p:nvSpPr>
          <p:cNvPr id="180" name="Google Shape;180;p5"/>
          <p:cNvSpPr/>
          <p:nvPr/>
        </p:nvSpPr>
        <p:spPr>
          <a:xfrm>
            <a:off x="7544157" y="2608302"/>
            <a:ext cx="6300073" cy="1454110"/>
          </a:xfrm>
          <a:prstGeom prst="roundRect">
            <a:avLst>
              <a:gd fmla="val 7546" name="adj"/>
            </a:avLst>
          </a:prstGeom>
          <a:solidFill>
            <a:srgbClr val="FFFFFF"/>
          </a:solidFill>
          <a:ln cap="flat" cmpd="sng" w="22850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5"/>
          <p:cNvSpPr/>
          <p:nvPr/>
        </p:nvSpPr>
        <p:spPr>
          <a:xfrm>
            <a:off x="7521297" y="2608302"/>
            <a:ext cx="91440" cy="1454110"/>
          </a:xfrm>
          <a:prstGeom prst="roundRect">
            <a:avLst>
              <a:gd fmla="val 83349" name="adj"/>
            </a:avLst>
          </a:prstGeom>
          <a:solidFill>
            <a:srgbClr val="00A1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5"/>
          <p:cNvSpPr/>
          <p:nvPr/>
        </p:nvSpPr>
        <p:spPr>
          <a:xfrm>
            <a:off x="7817048" y="2812613"/>
            <a:ext cx="2283381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Proprietary AI Model</a:t>
            </a:r>
            <a:endParaRPr b="0" i="0" sz="1750" u="none" cap="none" strike="noStrike"/>
          </a:p>
        </p:txBody>
      </p:sp>
      <p:sp>
        <p:nvSpPr>
          <p:cNvPr id="183" name="Google Shape;183;p5"/>
          <p:cNvSpPr/>
          <p:nvPr/>
        </p:nvSpPr>
        <p:spPr>
          <a:xfrm>
            <a:off x="7817048" y="3277553"/>
            <a:ext cx="5822871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Leverages diverse data (revenue trends, sector data, behavioral insights) for highly accurate and fair credit scoring.</a:t>
            </a:r>
            <a:endParaRPr b="0" i="0" sz="1400" u="none" cap="none" strike="noStrike"/>
          </a:p>
        </p:txBody>
      </p:sp>
      <p:sp>
        <p:nvSpPr>
          <p:cNvPr id="184" name="Google Shape;184;p5"/>
          <p:cNvSpPr/>
          <p:nvPr/>
        </p:nvSpPr>
        <p:spPr>
          <a:xfrm>
            <a:off x="7544157" y="4243864"/>
            <a:ext cx="6300073" cy="1454110"/>
          </a:xfrm>
          <a:prstGeom prst="roundRect">
            <a:avLst>
              <a:gd fmla="val 7546" name="adj"/>
            </a:avLst>
          </a:prstGeom>
          <a:solidFill>
            <a:srgbClr val="FFFFFF"/>
          </a:solidFill>
          <a:ln cap="flat" cmpd="sng" w="22850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7521297" y="4243864"/>
            <a:ext cx="91440" cy="1454110"/>
          </a:xfrm>
          <a:prstGeom prst="roundRect">
            <a:avLst>
              <a:gd fmla="val 83349" name="adj"/>
            </a:avLst>
          </a:prstGeom>
          <a:solidFill>
            <a:srgbClr val="00A1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5"/>
          <p:cNvSpPr/>
          <p:nvPr/>
        </p:nvSpPr>
        <p:spPr>
          <a:xfrm>
            <a:off x="7817048" y="4448175"/>
            <a:ext cx="2268260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Explainable AI </a:t>
            </a:r>
            <a:endParaRPr b="0" i="0" sz="1750" u="none" cap="none" strike="noStrike"/>
          </a:p>
        </p:txBody>
      </p:sp>
      <p:sp>
        <p:nvSpPr>
          <p:cNvPr id="187" name="Google Shape;187;p5"/>
          <p:cNvSpPr/>
          <p:nvPr/>
        </p:nvSpPr>
        <p:spPr>
          <a:xfrm>
            <a:off x="7817048" y="4913114"/>
            <a:ext cx="5822871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Provides clear rationales for credit decisions, fostering trust and transparency, a feature lacking in competitor models.</a:t>
            </a:r>
            <a:endParaRPr b="0" i="0" sz="1400" u="none" cap="none" strike="noStrike"/>
          </a:p>
        </p:txBody>
      </p:sp>
      <p:sp>
        <p:nvSpPr>
          <p:cNvPr id="188" name="Google Shape;188;p5"/>
          <p:cNvSpPr/>
          <p:nvPr/>
        </p:nvSpPr>
        <p:spPr>
          <a:xfrm>
            <a:off x="7544157" y="5879425"/>
            <a:ext cx="6300073" cy="1454110"/>
          </a:xfrm>
          <a:prstGeom prst="roundRect">
            <a:avLst>
              <a:gd fmla="val 7546" name="adj"/>
            </a:avLst>
          </a:prstGeom>
          <a:solidFill>
            <a:srgbClr val="FFFFFF"/>
          </a:solidFill>
          <a:ln cap="flat" cmpd="sng" w="22850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5"/>
          <p:cNvSpPr/>
          <p:nvPr/>
        </p:nvSpPr>
        <p:spPr>
          <a:xfrm>
            <a:off x="7521297" y="5879425"/>
            <a:ext cx="91440" cy="1454110"/>
          </a:xfrm>
          <a:prstGeom prst="roundRect">
            <a:avLst>
              <a:gd fmla="val 83349" name="adj"/>
            </a:avLst>
          </a:prstGeom>
          <a:solidFill>
            <a:srgbClr val="00A1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5"/>
          <p:cNvSpPr/>
          <p:nvPr/>
        </p:nvSpPr>
        <p:spPr>
          <a:xfrm>
            <a:off x="7817048" y="6083737"/>
            <a:ext cx="2695813" cy="2834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Comprehensive Outputs</a:t>
            </a:r>
            <a:endParaRPr b="0" i="0" sz="1750" u="none" cap="none" strike="noStrike"/>
          </a:p>
        </p:txBody>
      </p:sp>
      <p:sp>
        <p:nvSpPr>
          <p:cNvPr id="191" name="Google Shape;191;p5"/>
          <p:cNvSpPr/>
          <p:nvPr/>
        </p:nvSpPr>
        <p:spPr>
          <a:xfrm>
            <a:off x="7817048" y="6548676"/>
            <a:ext cx="5822871" cy="580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 Medium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Delivers not just scores, but also tiers, textual rationales, and optional visual dashboards for holistic understanding.</a:t>
            </a:r>
            <a:endParaRPr b="0" i="0" sz="1400" u="none" cap="none" strike="noStrike"/>
          </a:p>
        </p:txBody>
      </p:sp>
      <p:pic>
        <p:nvPicPr>
          <p:cNvPr id="192" name="Google Shape;192;p5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5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5" y="0"/>
            <a:ext cx="3681725" cy="153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"/>
          <p:cNvSpPr/>
          <p:nvPr/>
        </p:nvSpPr>
        <p:spPr>
          <a:xfrm>
            <a:off x="736640" y="864156"/>
            <a:ext cx="3892868" cy="2959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1850"/>
              <a:buFont typeface="Inter"/>
              <a:buNone/>
            </a:pPr>
            <a:r>
              <a:t/>
            </a:r>
            <a:endParaRPr b="0" i="0" sz="1850" u="none" cap="none" strike="noStrike"/>
          </a:p>
        </p:txBody>
      </p:sp>
      <p:sp>
        <p:nvSpPr>
          <p:cNvPr id="200" name="Google Shape;200;p6"/>
          <p:cNvSpPr/>
          <p:nvPr/>
        </p:nvSpPr>
        <p:spPr>
          <a:xfrm>
            <a:off x="736650" y="1652424"/>
            <a:ext cx="7294800" cy="5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950"/>
              <a:buFont typeface="Inter"/>
              <a:buNone/>
            </a:pPr>
            <a:r>
              <a:rPr b="1" i="0" lang="en-US" sz="29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Competitor Analysis: The AI Advantage</a:t>
            </a:r>
            <a:endParaRPr b="0" i="0" sz="2950" u="none" cap="none" strike="noStrike"/>
          </a:p>
        </p:txBody>
      </p:sp>
      <p:sp>
        <p:nvSpPr>
          <p:cNvPr id="201" name="Google Shape;201;p6"/>
          <p:cNvSpPr/>
          <p:nvPr/>
        </p:nvSpPr>
        <p:spPr>
          <a:xfrm>
            <a:off x="736650" y="2320025"/>
            <a:ext cx="131571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competitors typically rely on traditional statistical models or rule-based systems. InclusiTrack's CreditAI stands apart with its advanced machine learning capabilities, offering a significant competitive edge, particularly against HEVA's existing solutions.</a:t>
            </a:r>
            <a:endParaRPr b="0" i="0" sz="1450" u="none" cap="none" strike="noStrike"/>
          </a:p>
        </p:txBody>
      </p:sp>
      <p:sp>
        <p:nvSpPr>
          <p:cNvPr id="202" name="Google Shape;202;p6"/>
          <p:cNvSpPr/>
          <p:nvPr/>
        </p:nvSpPr>
        <p:spPr>
          <a:xfrm>
            <a:off x="736650" y="2926075"/>
            <a:ext cx="13518900" cy="4679400"/>
          </a:xfrm>
          <a:prstGeom prst="roundRect">
            <a:avLst>
              <a:gd fmla="val 1792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"/>
          <p:cNvSpPr/>
          <p:nvPr/>
        </p:nvSpPr>
        <p:spPr>
          <a:xfrm>
            <a:off x="744260" y="2933700"/>
            <a:ext cx="13141881" cy="84843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6"/>
          <p:cNvSpPr/>
          <p:nvPr/>
        </p:nvSpPr>
        <p:spPr>
          <a:xfrm>
            <a:off x="933926" y="3054906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Feature</a:t>
            </a:r>
            <a:endParaRPr b="0" i="0" sz="1450" u="none" cap="none" strike="noStrike"/>
          </a:p>
        </p:txBody>
      </p:sp>
      <p:sp>
        <p:nvSpPr>
          <p:cNvPr id="205" name="Google Shape;205;p6"/>
          <p:cNvSpPr/>
          <p:nvPr/>
        </p:nvSpPr>
        <p:spPr>
          <a:xfrm>
            <a:off x="3566041" y="305490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CreditAI</a:t>
            </a:r>
            <a:endParaRPr b="0" i="0" sz="1450" u="none" cap="none" strike="noStrike"/>
          </a:p>
        </p:txBody>
      </p:sp>
      <p:sp>
        <p:nvSpPr>
          <p:cNvPr id="206" name="Google Shape;206;p6"/>
          <p:cNvSpPr/>
          <p:nvPr/>
        </p:nvSpPr>
        <p:spPr>
          <a:xfrm>
            <a:off x="6194346" y="3054906"/>
            <a:ext cx="2242066" cy="606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1" lang="en-US" sz="1450">
                <a:latin typeface="Poppins Medium"/>
                <a:ea typeface="Poppins Medium"/>
                <a:cs typeface="Poppins Medium"/>
                <a:sym typeface="Poppins Medium"/>
              </a:rPr>
              <a:t>TALA</a:t>
            </a: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(Traditional)</a:t>
            </a:r>
            <a:endParaRPr b="0" i="0" sz="1450" u="none" cap="none" strike="noStrike"/>
          </a:p>
        </p:txBody>
      </p:sp>
      <p:sp>
        <p:nvSpPr>
          <p:cNvPr id="207" name="Google Shape;207;p6"/>
          <p:cNvSpPr/>
          <p:nvPr/>
        </p:nvSpPr>
        <p:spPr>
          <a:xfrm>
            <a:off x="8822650" y="3054906"/>
            <a:ext cx="2242066" cy="606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1" lang="en-US" sz="1450">
                <a:latin typeface="Poppins Medium"/>
                <a:ea typeface="Poppins Medium"/>
                <a:cs typeface="Poppins Medium"/>
                <a:sym typeface="Poppins Medium"/>
              </a:rPr>
              <a:t>BRANCH</a:t>
            </a: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(Rule-based)</a:t>
            </a:r>
            <a:endParaRPr b="0" i="0" sz="1450" u="none" cap="none" strike="noStrike"/>
          </a:p>
        </p:txBody>
      </p:sp>
      <p:sp>
        <p:nvSpPr>
          <p:cNvPr id="208" name="Google Shape;208;p6"/>
          <p:cNvSpPr/>
          <p:nvPr/>
        </p:nvSpPr>
        <p:spPr>
          <a:xfrm>
            <a:off x="11450955" y="3054906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1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HEVA (Current Model)</a:t>
            </a:r>
            <a:endParaRPr b="0" i="0" sz="1450" u="none" cap="none" strike="noStrike"/>
          </a:p>
        </p:txBody>
      </p:sp>
      <p:sp>
        <p:nvSpPr>
          <p:cNvPr id="209" name="Google Shape;209;p6"/>
          <p:cNvSpPr/>
          <p:nvPr/>
        </p:nvSpPr>
        <p:spPr>
          <a:xfrm>
            <a:off x="744260" y="3782139"/>
            <a:ext cx="13141881" cy="54542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6"/>
          <p:cNvSpPr/>
          <p:nvPr/>
        </p:nvSpPr>
        <p:spPr>
          <a:xfrm>
            <a:off x="933926" y="3903345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AI-Powered Scoring</a:t>
            </a:r>
            <a:endParaRPr b="0" i="0" sz="1450" u="none" cap="none" strike="noStrike"/>
          </a:p>
        </p:txBody>
      </p:sp>
      <p:sp>
        <p:nvSpPr>
          <p:cNvPr id="211" name="Google Shape;211;p6"/>
          <p:cNvSpPr/>
          <p:nvPr/>
        </p:nvSpPr>
        <p:spPr>
          <a:xfrm>
            <a:off x="3566041" y="3903345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(Proprietary AI)</a:t>
            </a:r>
            <a:endParaRPr b="0" i="0" sz="1450" u="none" cap="none" strike="noStrike"/>
          </a:p>
        </p:txBody>
      </p:sp>
      <p:sp>
        <p:nvSpPr>
          <p:cNvPr id="212" name="Google Shape;212;p6"/>
          <p:cNvSpPr/>
          <p:nvPr/>
        </p:nvSpPr>
        <p:spPr>
          <a:xfrm>
            <a:off x="6194346" y="3903345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13" name="Google Shape;213;p6"/>
          <p:cNvSpPr/>
          <p:nvPr/>
        </p:nvSpPr>
        <p:spPr>
          <a:xfrm>
            <a:off x="8822650" y="3903345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14" name="Google Shape;214;p6"/>
          <p:cNvSpPr/>
          <p:nvPr/>
        </p:nvSpPr>
        <p:spPr>
          <a:xfrm>
            <a:off x="11450955" y="3903345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15" name="Google Shape;215;p6"/>
          <p:cNvSpPr/>
          <p:nvPr/>
        </p:nvSpPr>
        <p:spPr>
          <a:xfrm>
            <a:off x="744260" y="4327565"/>
            <a:ext cx="13141881" cy="54542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6"/>
          <p:cNvSpPr/>
          <p:nvPr/>
        </p:nvSpPr>
        <p:spPr>
          <a:xfrm>
            <a:off x="933926" y="4448770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Explainable Rationale</a:t>
            </a:r>
            <a:endParaRPr b="0" i="0" sz="1450" u="none" cap="none" strike="noStrike"/>
          </a:p>
        </p:txBody>
      </p:sp>
      <p:sp>
        <p:nvSpPr>
          <p:cNvPr id="217" name="Google Shape;217;p6"/>
          <p:cNvSpPr/>
          <p:nvPr/>
        </p:nvSpPr>
        <p:spPr>
          <a:xfrm>
            <a:off x="3566041" y="444877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(Text &amp; Visuals)</a:t>
            </a:r>
            <a:endParaRPr b="0" i="0" sz="1450" u="none" cap="none" strike="noStrike"/>
          </a:p>
        </p:txBody>
      </p:sp>
      <p:sp>
        <p:nvSpPr>
          <p:cNvPr id="218" name="Google Shape;218;p6"/>
          <p:cNvSpPr/>
          <p:nvPr/>
        </p:nvSpPr>
        <p:spPr>
          <a:xfrm>
            <a:off x="6194346" y="444877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Limited</a:t>
            </a:r>
            <a:endParaRPr b="0" i="0" sz="1450" u="none" cap="none" strike="noStrike"/>
          </a:p>
        </p:txBody>
      </p:sp>
      <p:sp>
        <p:nvSpPr>
          <p:cNvPr id="219" name="Google Shape;219;p6"/>
          <p:cNvSpPr/>
          <p:nvPr/>
        </p:nvSpPr>
        <p:spPr>
          <a:xfrm>
            <a:off x="8822650" y="444877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Rule-dependent</a:t>
            </a:r>
            <a:endParaRPr b="0" i="0" sz="1450" u="none" cap="none" strike="noStrike"/>
          </a:p>
        </p:txBody>
      </p:sp>
      <p:sp>
        <p:nvSpPr>
          <p:cNvPr id="220" name="Google Shape;220;p6"/>
          <p:cNvSpPr/>
          <p:nvPr/>
        </p:nvSpPr>
        <p:spPr>
          <a:xfrm>
            <a:off x="11450955" y="4448770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Manual</a:t>
            </a:r>
            <a:endParaRPr b="0" i="0" sz="1450" u="none" cap="none" strike="noStrike"/>
          </a:p>
        </p:txBody>
      </p:sp>
      <p:sp>
        <p:nvSpPr>
          <p:cNvPr id="221" name="Google Shape;221;p6"/>
          <p:cNvSpPr/>
          <p:nvPr/>
        </p:nvSpPr>
        <p:spPr>
          <a:xfrm>
            <a:off x="744260" y="4872990"/>
            <a:ext cx="13141881" cy="54542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6"/>
          <p:cNvSpPr/>
          <p:nvPr/>
        </p:nvSpPr>
        <p:spPr>
          <a:xfrm>
            <a:off x="933926" y="4994196"/>
            <a:ext cx="22458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Soft Behavior Data</a:t>
            </a:r>
            <a:endParaRPr b="0" i="0" sz="1450" u="none" cap="none" strike="noStrike"/>
          </a:p>
        </p:txBody>
      </p:sp>
      <p:sp>
        <p:nvSpPr>
          <p:cNvPr id="223" name="Google Shape;223;p6"/>
          <p:cNvSpPr/>
          <p:nvPr/>
        </p:nvSpPr>
        <p:spPr>
          <a:xfrm>
            <a:off x="3566041" y="499419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(Integrated)</a:t>
            </a:r>
            <a:endParaRPr b="0" i="0" sz="1450" u="none" cap="none" strike="noStrike"/>
          </a:p>
        </p:txBody>
      </p:sp>
      <p:sp>
        <p:nvSpPr>
          <p:cNvPr id="224" name="Google Shape;224;p6"/>
          <p:cNvSpPr/>
          <p:nvPr/>
        </p:nvSpPr>
        <p:spPr>
          <a:xfrm>
            <a:off x="6194346" y="499419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25" name="Google Shape;225;p6"/>
          <p:cNvSpPr/>
          <p:nvPr/>
        </p:nvSpPr>
        <p:spPr>
          <a:xfrm>
            <a:off x="8822650" y="499419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26" name="Google Shape;226;p6"/>
          <p:cNvSpPr/>
          <p:nvPr/>
        </p:nvSpPr>
        <p:spPr>
          <a:xfrm>
            <a:off x="11450955" y="4994196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Manual/Partial</a:t>
            </a:r>
            <a:endParaRPr b="0" i="0" sz="1450" u="none" cap="none" strike="noStrike"/>
          </a:p>
        </p:txBody>
      </p:sp>
      <p:sp>
        <p:nvSpPr>
          <p:cNvPr id="227" name="Google Shape;227;p6"/>
          <p:cNvSpPr/>
          <p:nvPr/>
        </p:nvSpPr>
        <p:spPr>
          <a:xfrm>
            <a:off x="744260" y="5418415"/>
            <a:ext cx="13141881" cy="84843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6"/>
          <p:cNvSpPr/>
          <p:nvPr/>
        </p:nvSpPr>
        <p:spPr>
          <a:xfrm>
            <a:off x="933926" y="5539621"/>
            <a:ext cx="2245876" cy="606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Revenue Trends Analysis</a:t>
            </a:r>
            <a:endParaRPr b="0" i="0" sz="1450" u="none" cap="none" strike="noStrike"/>
          </a:p>
        </p:txBody>
      </p:sp>
      <p:sp>
        <p:nvSpPr>
          <p:cNvPr id="229" name="Google Shape;229;p6"/>
          <p:cNvSpPr/>
          <p:nvPr/>
        </p:nvSpPr>
        <p:spPr>
          <a:xfrm>
            <a:off x="3566041" y="5539621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(Automated)</a:t>
            </a:r>
            <a:endParaRPr b="0" i="0" sz="1450" u="none" cap="none" strike="noStrike"/>
          </a:p>
        </p:txBody>
      </p:sp>
      <p:sp>
        <p:nvSpPr>
          <p:cNvPr id="230" name="Google Shape;230;p6"/>
          <p:cNvSpPr/>
          <p:nvPr/>
        </p:nvSpPr>
        <p:spPr>
          <a:xfrm>
            <a:off x="6194346" y="5539621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Manual</a:t>
            </a:r>
            <a:endParaRPr b="0" i="0" sz="1450" u="none" cap="none" strike="noStrike"/>
          </a:p>
        </p:txBody>
      </p:sp>
      <p:sp>
        <p:nvSpPr>
          <p:cNvPr id="231" name="Google Shape;231;p6"/>
          <p:cNvSpPr/>
          <p:nvPr/>
        </p:nvSpPr>
        <p:spPr>
          <a:xfrm>
            <a:off x="8822650" y="5539621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Basic</a:t>
            </a:r>
            <a:endParaRPr b="0" i="0" sz="1450" u="none" cap="none" strike="noStrike"/>
          </a:p>
        </p:txBody>
      </p:sp>
      <p:sp>
        <p:nvSpPr>
          <p:cNvPr id="232" name="Google Shape;232;p6"/>
          <p:cNvSpPr/>
          <p:nvPr/>
        </p:nvSpPr>
        <p:spPr>
          <a:xfrm>
            <a:off x="11450955" y="5539621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Manual</a:t>
            </a:r>
            <a:endParaRPr b="0" i="0" sz="1450" u="none" cap="none" strike="noStrike"/>
          </a:p>
        </p:txBody>
      </p:sp>
      <p:sp>
        <p:nvSpPr>
          <p:cNvPr id="233" name="Google Shape;233;p6"/>
          <p:cNvSpPr/>
          <p:nvPr/>
        </p:nvSpPr>
        <p:spPr>
          <a:xfrm>
            <a:off x="744260" y="6266855"/>
            <a:ext cx="13141881" cy="54542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6"/>
          <p:cNvSpPr/>
          <p:nvPr/>
        </p:nvSpPr>
        <p:spPr>
          <a:xfrm>
            <a:off x="933926" y="6388060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Predictive Dashboards</a:t>
            </a:r>
            <a:endParaRPr b="0" i="0" sz="1450" u="none" cap="none" strike="noStrike"/>
          </a:p>
        </p:txBody>
      </p:sp>
      <p:sp>
        <p:nvSpPr>
          <p:cNvPr id="235" name="Google Shape;235;p6"/>
          <p:cNvSpPr/>
          <p:nvPr/>
        </p:nvSpPr>
        <p:spPr>
          <a:xfrm>
            <a:off x="3566041" y="638806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(Optional)</a:t>
            </a:r>
            <a:endParaRPr b="0" i="0" sz="1450" u="none" cap="none" strike="noStrike"/>
          </a:p>
        </p:txBody>
      </p:sp>
      <p:sp>
        <p:nvSpPr>
          <p:cNvPr id="236" name="Google Shape;236;p6"/>
          <p:cNvSpPr/>
          <p:nvPr/>
        </p:nvSpPr>
        <p:spPr>
          <a:xfrm>
            <a:off x="6194346" y="638806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 b="0" i="0" sz="1450" u="none" cap="none" strike="noStrike"/>
          </a:p>
        </p:txBody>
      </p:sp>
      <p:sp>
        <p:nvSpPr>
          <p:cNvPr id="237" name="Google Shape;237;p6"/>
          <p:cNvSpPr/>
          <p:nvPr/>
        </p:nvSpPr>
        <p:spPr>
          <a:xfrm>
            <a:off x="8822650" y="6388060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Basic Reports</a:t>
            </a:r>
            <a:endParaRPr b="0" i="0" sz="1450" u="none" cap="none" strike="noStrike"/>
          </a:p>
        </p:txBody>
      </p:sp>
      <p:sp>
        <p:nvSpPr>
          <p:cNvPr id="238" name="Google Shape;238;p6"/>
          <p:cNvSpPr/>
          <p:nvPr/>
        </p:nvSpPr>
        <p:spPr>
          <a:xfrm>
            <a:off x="11450955" y="6388060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Excel-based</a:t>
            </a:r>
            <a:endParaRPr b="0" i="0" sz="1450" u="none" cap="none" strike="noStrike"/>
          </a:p>
        </p:txBody>
      </p:sp>
      <p:sp>
        <p:nvSpPr>
          <p:cNvPr id="239" name="Google Shape;239;p6"/>
          <p:cNvSpPr/>
          <p:nvPr/>
        </p:nvSpPr>
        <p:spPr>
          <a:xfrm>
            <a:off x="744260" y="6812280"/>
            <a:ext cx="13141881" cy="54542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933926" y="6933486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Bias Mitigation</a:t>
            </a:r>
            <a:endParaRPr b="0" i="0" sz="1450" u="none" cap="none" strike="noStrike"/>
          </a:p>
        </p:txBody>
      </p:sp>
      <p:sp>
        <p:nvSpPr>
          <p:cNvPr id="241" name="Google Shape;241;p6"/>
          <p:cNvSpPr/>
          <p:nvPr/>
        </p:nvSpPr>
        <p:spPr>
          <a:xfrm>
            <a:off x="3566041" y="693348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(Designed-in)</a:t>
            </a:r>
            <a:endParaRPr b="0" i="0" sz="1450" u="none" cap="none" strike="noStrike"/>
          </a:p>
        </p:txBody>
      </p:sp>
      <p:sp>
        <p:nvSpPr>
          <p:cNvPr id="242" name="Google Shape;242;p6"/>
          <p:cNvSpPr/>
          <p:nvPr/>
        </p:nvSpPr>
        <p:spPr>
          <a:xfrm>
            <a:off x="6194346" y="693348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Limited</a:t>
            </a:r>
            <a:endParaRPr b="0" i="0" sz="1450" u="none" cap="none" strike="noStrike"/>
          </a:p>
        </p:txBody>
      </p:sp>
      <p:sp>
        <p:nvSpPr>
          <p:cNvPr id="243" name="Google Shape;243;p6"/>
          <p:cNvSpPr/>
          <p:nvPr/>
        </p:nvSpPr>
        <p:spPr>
          <a:xfrm>
            <a:off x="8822650" y="6933486"/>
            <a:ext cx="224206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Depends on rules</a:t>
            </a:r>
            <a:endParaRPr b="0" i="0" sz="1450" u="none" cap="none" strike="noStrike"/>
          </a:p>
        </p:txBody>
      </p:sp>
      <p:sp>
        <p:nvSpPr>
          <p:cNvPr id="244" name="Google Shape;244;p6"/>
          <p:cNvSpPr/>
          <p:nvPr/>
        </p:nvSpPr>
        <p:spPr>
          <a:xfrm>
            <a:off x="11450955" y="6933486"/>
            <a:ext cx="2245876" cy="303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Manual review</a:t>
            </a:r>
            <a:endParaRPr b="0" i="0" sz="1450" u="none" cap="none" strike="noStrike"/>
          </a:p>
        </p:txBody>
      </p:sp>
      <p:pic>
        <p:nvPicPr>
          <p:cNvPr id="245" name="Google Shape;245;p6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6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5" y="0"/>
            <a:ext cx="3681725" cy="153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6"/>
          <p:cNvSpPr/>
          <p:nvPr/>
        </p:nvSpPr>
        <p:spPr>
          <a:xfrm>
            <a:off x="896660" y="6964680"/>
            <a:ext cx="13141800" cy="545400"/>
          </a:xfrm>
          <a:prstGeom prst="rect">
            <a:avLst/>
          </a:prstGeom>
          <a:solidFill>
            <a:srgbClr val="FFFFFF">
              <a:alpha val="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6"/>
          <p:cNvSpPr/>
          <p:nvPr/>
        </p:nvSpPr>
        <p:spPr>
          <a:xfrm>
            <a:off x="778925" y="7420075"/>
            <a:ext cx="13411800" cy="545400"/>
          </a:xfrm>
          <a:prstGeom prst="rect">
            <a:avLst/>
          </a:prstGeom>
          <a:solidFill>
            <a:srgbClr val="FFFFFF">
              <a:alpha val="3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Poppins Medium"/>
              <a:buNone/>
            </a:pPr>
            <a:r>
              <a:rPr lang="en-US" sz="145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Sector-sensitive</a:t>
            </a:r>
            <a:endParaRPr sz="14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6"/>
          <p:cNvSpPr/>
          <p:nvPr/>
        </p:nvSpPr>
        <p:spPr>
          <a:xfrm>
            <a:off x="3566050" y="7477925"/>
            <a:ext cx="23946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✅ (Designed-in)</a:t>
            </a:r>
            <a:endParaRPr b="0" i="0" sz="1450" u="none" cap="none" strike="noStrike"/>
          </a:p>
        </p:txBody>
      </p:sp>
      <p:sp>
        <p:nvSpPr>
          <p:cNvPr id="250" name="Google Shape;250;p6"/>
          <p:cNvSpPr/>
          <p:nvPr/>
        </p:nvSpPr>
        <p:spPr>
          <a:xfrm>
            <a:off x="6194350" y="7477925"/>
            <a:ext cx="22422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Limited</a:t>
            </a:r>
            <a:endParaRPr b="0" i="0" sz="1450" u="none" cap="none" strike="noStrike"/>
          </a:p>
        </p:txBody>
      </p:sp>
      <p:sp>
        <p:nvSpPr>
          <p:cNvPr id="251" name="Google Shape;251;p6"/>
          <p:cNvSpPr/>
          <p:nvPr/>
        </p:nvSpPr>
        <p:spPr>
          <a:xfrm>
            <a:off x="8821850" y="7420075"/>
            <a:ext cx="2394600" cy="3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rPr b="0" i="0" lang="en-US" sz="14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Depends on rules </a:t>
            </a:r>
            <a:endParaRPr sz="1450"/>
          </a:p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Poppins Medium"/>
              <a:buNone/>
            </a:pPr>
            <a:r>
              <a:t/>
            </a:r>
            <a:endParaRPr sz="145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52" name="Google Shape;252;p6"/>
          <p:cNvSpPr txBox="1"/>
          <p:nvPr/>
        </p:nvSpPr>
        <p:spPr>
          <a:xfrm>
            <a:off x="11450950" y="7372750"/>
            <a:ext cx="2394600" cy="3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Poppins Medium"/>
              <a:buNone/>
            </a:pPr>
            <a:r>
              <a:rPr lang="en-US" sz="145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❌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7"/>
          <p:cNvSpPr/>
          <p:nvPr/>
        </p:nvSpPr>
        <p:spPr>
          <a:xfrm>
            <a:off x="793790" y="644128"/>
            <a:ext cx="3961328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1850"/>
              <a:buFont typeface="Inter"/>
              <a:buNone/>
            </a:pPr>
            <a:r>
              <a:t/>
            </a:r>
            <a:endParaRPr b="0" i="0" sz="1850" u="none" cap="none" strike="noStrike"/>
          </a:p>
        </p:txBody>
      </p:sp>
      <p:sp>
        <p:nvSpPr>
          <p:cNvPr id="259" name="Google Shape;259;p7"/>
          <p:cNvSpPr/>
          <p:nvPr/>
        </p:nvSpPr>
        <p:spPr>
          <a:xfrm>
            <a:off x="793790" y="1138118"/>
            <a:ext cx="4822269" cy="4819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000"/>
              <a:buFont typeface="Inter"/>
              <a:buNone/>
            </a:pPr>
            <a:r>
              <a:rPr b="1" i="0" lang="en-US" sz="30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Revenue &amp; Cost Structure</a:t>
            </a:r>
            <a:endParaRPr b="0" i="0" sz="3000" u="none" cap="none" strike="noStrike"/>
          </a:p>
        </p:txBody>
      </p:sp>
      <p:sp>
        <p:nvSpPr>
          <p:cNvPr id="260" name="Google Shape;260;p7"/>
          <p:cNvSpPr/>
          <p:nvPr/>
        </p:nvSpPr>
        <p:spPr>
          <a:xfrm>
            <a:off x="793790" y="2102048"/>
            <a:ext cx="2892028" cy="361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50"/>
              <a:buFont typeface="Inter"/>
              <a:buNone/>
            </a:pPr>
            <a:r>
              <a:rPr b="1" i="0" lang="en-US" sz="22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Revenue Model:</a:t>
            </a:r>
            <a:endParaRPr b="0" i="0" sz="2250" u="none" cap="none" strike="noStrike"/>
          </a:p>
        </p:txBody>
      </p:sp>
      <p:sp>
        <p:nvSpPr>
          <p:cNvPr id="261" name="Google Shape;261;p7"/>
          <p:cNvSpPr/>
          <p:nvPr/>
        </p:nvSpPr>
        <p:spPr>
          <a:xfrm>
            <a:off x="793790" y="2656284"/>
            <a:ext cx="6286262" cy="9251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primary revenue streams will be recurring SaaS subscriptions and value-added services. The model is designed for scalability and predictable income.</a:t>
            </a:r>
            <a:endParaRPr b="0" i="0" sz="1500" u="none" cap="none" strike="noStrike"/>
          </a:p>
        </p:txBody>
      </p:sp>
      <p:sp>
        <p:nvSpPr>
          <p:cNvPr id="262" name="Google Shape;262;p7"/>
          <p:cNvSpPr/>
          <p:nvPr/>
        </p:nvSpPr>
        <p:spPr>
          <a:xfrm>
            <a:off x="793790" y="3754874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Pricing: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Tiered monthly subscriptions based on transaction volume or number of assessments.</a:t>
            </a:r>
            <a:endParaRPr b="0" i="0" sz="1500" u="none" cap="none" strike="noStrike"/>
          </a:p>
        </p:txBody>
      </p:sp>
      <p:sp>
        <p:nvSpPr>
          <p:cNvPr id="263" name="Google Shape;263;p7"/>
          <p:cNvSpPr/>
          <p:nvPr/>
        </p:nvSpPr>
        <p:spPr>
          <a:xfrm>
            <a:off x="793790" y="4439007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Target Customers: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Financial institutions and lending organizations.</a:t>
            </a:r>
            <a:endParaRPr b="0" i="0" sz="1500" u="none" cap="none" strike="noStrike"/>
          </a:p>
        </p:txBody>
      </p:sp>
      <p:sp>
        <p:nvSpPr>
          <p:cNvPr id="264" name="Google Shape;264;p7"/>
          <p:cNvSpPr/>
          <p:nvPr/>
        </p:nvSpPr>
        <p:spPr>
          <a:xfrm>
            <a:off x="793790" y="5123140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Payment Flow: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Secure online payment gateways, direct invoicing for enterprise clients.</a:t>
            </a:r>
            <a:endParaRPr b="0" i="0" sz="1500" u="none" cap="none" strike="noStrike"/>
          </a:p>
        </p:txBody>
      </p:sp>
      <p:sp>
        <p:nvSpPr>
          <p:cNvPr id="265" name="Google Shape;265;p7"/>
          <p:cNvSpPr/>
          <p:nvPr/>
        </p:nvSpPr>
        <p:spPr>
          <a:xfrm>
            <a:off x="793790" y="5807273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Billing Cycle: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Monthly or annual charges, with discounts for annual commitments.</a:t>
            </a:r>
            <a:endParaRPr b="0" i="0" sz="1500" u="none" cap="none" strike="noStrike"/>
          </a:p>
        </p:txBody>
      </p:sp>
      <p:sp>
        <p:nvSpPr>
          <p:cNvPr id="266" name="Google Shape;266;p7"/>
          <p:cNvSpPr/>
          <p:nvPr/>
        </p:nvSpPr>
        <p:spPr>
          <a:xfrm>
            <a:off x="7557968" y="2102048"/>
            <a:ext cx="2892028" cy="3614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50"/>
              <a:buFont typeface="Inter"/>
              <a:buNone/>
            </a:pPr>
            <a:r>
              <a:rPr b="1" i="0" lang="en-US" sz="22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Cost Structure:</a:t>
            </a:r>
            <a:endParaRPr b="0" i="0" sz="2250" u="none" cap="none" strike="noStrike"/>
          </a:p>
        </p:txBody>
      </p:sp>
      <p:sp>
        <p:nvSpPr>
          <p:cNvPr id="267" name="Google Shape;267;p7"/>
          <p:cNvSpPr/>
          <p:nvPr/>
        </p:nvSpPr>
        <p:spPr>
          <a:xfrm>
            <a:off x="7557968" y="2656284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We have optimized our development and operational costs to ensure high profitability.</a:t>
            </a:r>
            <a:endParaRPr b="0" i="0" sz="1500" u="none" cap="none" strike="noStrike"/>
          </a:p>
        </p:txBody>
      </p:sp>
      <p:sp>
        <p:nvSpPr>
          <p:cNvPr id="268" name="Google Shape;268;p7"/>
          <p:cNvSpPr/>
          <p:nvPr/>
        </p:nvSpPr>
        <p:spPr>
          <a:xfrm>
            <a:off x="7557968" y="3446502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Development Cost: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$11,500 for the core application (frontend/backend/AI).</a:t>
            </a:r>
            <a:endParaRPr b="0" i="0" sz="1500" u="none" cap="none" strike="noStrike"/>
          </a:p>
        </p:txBody>
      </p:sp>
      <p:sp>
        <p:nvSpPr>
          <p:cNvPr id="269" name="Google Shape;269;p7"/>
          <p:cNvSpPr/>
          <p:nvPr/>
        </p:nvSpPr>
        <p:spPr>
          <a:xfrm>
            <a:off x="7557968" y="4130635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Miscellaneous Costs: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$1,500 for testing, security, and initial overhead.</a:t>
            </a:r>
            <a:endParaRPr b="0" i="0" sz="1500" u="none" cap="none" strike="noStrike"/>
          </a:p>
        </p:txBody>
      </p:sp>
      <p:sp>
        <p:nvSpPr>
          <p:cNvPr id="270" name="Google Shape;270;p7"/>
          <p:cNvSpPr/>
          <p:nvPr/>
        </p:nvSpPr>
        <p:spPr>
          <a:xfrm>
            <a:off x="7557968" y="4814768"/>
            <a:ext cx="6286262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1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Ongoing Costs: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$1000 monthly for A</a:t>
            </a:r>
            <a:r>
              <a:rPr lang="en-US" sz="1500">
                <a:latin typeface="Poppins Medium"/>
                <a:ea typeface="Poppins Medium"/>
                <a:cs typeface="Poppins Medium"/>
                <a:sym typeface="Poppins Medium"/>
              </a:rPr>
              <a:t>I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-enhanced features</a:t>
            </a:r>
            <a:r>
              <a:rPr lang="en-US" sz="1500">
                <a:latin typeface="Poppins Medium"/>
                <a:ea typeface="Poppins Medium"/>
                <a:cs typeface="Poppins Medium"/>
                <a:sym typeface="Poppins Medium"/>
              </a:rPr>
              <a:t>, m</a:t>
            </a: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inimal server costs, maintenance, and future feature development.</a:t>
            </a:r>
            <a:endParaRPr b="0" i="0" sz="1500" u="none" cap="none" strike="noStrike"/>
          </a:p>
        </p:txBody>
      </p:sp>
      <p:sp>
        <p:nvSpPr>
          <p:cNvPr id="271" name="Google Shape;271;p7"/>
          <p:cNvSpPr/>
          <p:nvPr/>
        </p:nvSpPr>
        <p:spPr>
          <a:xfrm>
            <a:off x="7557975" y="5921900"/>
            <a:ext cx="28920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50"/>
              <a:buFont typeface="Inter"/>
              <a:buNone/>
            </a:pPr>
            <a:r>
              <a:rPr b="1" i="0" lang="en-US" sz="22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Expected Profit:</a:t>
            </a:r>
            <a:endParaRPr b="0" i="0" sz="2250" u="none" cap="none" strike="noStrike"/>
          </a:p>
        </p:txBody>
      </p:sp>
      <p:sp>
        <p:nvSpPr>
          <p:cNvPr id="272" name="Google Shape;272;p7"/>
          <p:cNvSpPr/>
          <p:nvPr/>
        </p:nvSpPr>
        <p:spPr>
          <a:xfrm>
            <a:off x="7557975" y="6424024"/>
            <a:ext cx="6286200" cy="14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Poppins Medium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With a lean operational model and high-value proposition, we project significant profit margins, especially as adoption scales. Our competitive pricing ensures accessibility while maintaining strong profitability.</a:t>
            </a:r>
            <a:endParaRPr b="0" i="0" sz="1500" u="none" cap="none" strike="noStrike"/>
          </a:p>
        </p:txBody>
      </p:sp>
      <p:pic>
        <p:nvPicPr>
          <p:cNvPr id="273" name="Google Shape;273;p7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7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76"/>
            <a:ext cx="3681720" cy="207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/>
          <p:nvPr/>
        </p:nvSpPr>
        <p:spPr>
          <a:xfrm>
            <a:off x="780812" y="615434"/>
            <a:ext cx="4354949" cy="331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050"/>
              <a:buFont typeface="Inter"/>
              <a:buNone/>
            </a:pPr>
            <a:r>
              <a:t/>
            </a:r>
            <a:endParaRPr b="0" i="0" sz="2050" u="none" cap="none" strike="noStrike"/>
          </a:p>
        </p:txBody>
      </p:sp>
      <p:sp>
        <p:nvSpPr>
          <p:cNvPr id="281" name="Google Shape;281;p8"/>
          <p:cNvSpPr/>
          <p:nvPr/>
        </p:nvSpPr>
        <p:spPr>
          <a:xfrm>
            <a:off x="780800" y="1625813"/>
            <a:ext cx="75192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57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300"/>
              <a:buFont typeface="Inter"/>
              <a:buNone/>
            </a:pPr>
            <a:r>
              <a:rPr b="1" i="0" lang="en-US" sz="330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Team Strengths: Why We'll Succeed</a:t>
            </a:r>
            <a:endParaRPr b="0" i="0" sz="3300" u="none" cap="none" strike="noStrike"/>
          </a:p>
        </p:txBody>
      </p:sp>
      <p:sp>
        <p:nvSpPr>
          <p:cNvPr id="282" name="Google Shape;282;p8"/>
          <p:cNvSpPr/>
          <p:nvPr/>
        </p:nvSpPr>
        <p:spPr>
          <a:xfrm>
            <a:off x="780800" y="2234375"/>
            <a:ext cx="130689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team comprises a unique blend of technical expertise, creative vision, and a shared commitment to inclusive technology. This synergy enables us to tackle complex challenges and deliver impactful solutions.</a:t>
            </a:r>
            <a:endParaRPr b="0" i="0" sz="1650" u="none" cap="none" strike="noStrike"/>
          </a:p>
        </p:txBody>
      </p:sp>
      <p:sp>
        <p:nvSpPr>
          <p:cNvPr id="283" name="Google Shape;283;p8"/>
          <p:cNvSpPr/>
          <p:nvPr/>
        </p:nvSpPr>
        <p:spPr>
          <a:xfrm>
            <a:off x="780812" y="3275809"/>
            <a:ext cx="476700" cy="476700"/>
          </a:xfrm>
          <a:prstGeom prst="roundRect">
            <a:avLst>
              <a:gd fmla="val 18669" name="adj"/>
            </a:avLst>
          </a:prstGeom>
          <a:solidFill>
            <a:srgbClr val="CCFDFF"/>
          </a:solidFill>
          <a:ln cap="flat" cmpd="sng" w="9525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4" name="Google Shape;28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7427" y="3315579"/>
            <a:ext cx="317897" cy="397312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8"/>
          <p:cNvSpPr/>
          <p:nvPr/>
        </p:nvSpPr>
        <p:spPr>
          <a:xfrm>
            <a:off x="1469600" y="3141076"/>
            <a:ext cx="26493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Inter"/>
              <a:buNone/>
            </a:pPr>
            <a:r>
              <a:rPr b="1" lang="en-US" sz="2050">
                <a:latin typeface="Inter"/>
                <a:ea typeface="Inter"/>
                <a:cs typeface="Inter"/>
                <a:sym typeface="Inter"/>
              </a:rPr>
              <a:t>Clency Christine</a:t>
            </a:r>
            <a:endParaRPr b="0" i="0" sz="2050" u="none" cap="none" strike="noStrike"/>
          </a:p>
        </p:txBody>
      </p:sp>
      <p:sp>
        <p:nvSpPr>
          <p:cNvPr id="286" name="Google Shape;286;p8"/>
          <p:cNvSpPr/>
          <p:nvPr/>
        </p:nvSpPr>
        <p:spPr>
          <a:xfrm>
            <a:off x="1469600" y="3591376"/>
            <a:ext cx="57132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Backend Engineer</a:t>
            </a:r>
            <a:endParaRPr b="0" i="0" sz="1650" u="none" cap="none" strike="noStrike"/>
          </a:p>
        </p:txBody>
      </p:sp>
      <p:sp>
        <p:nvSpPr>
          <p:cNvPr id="287" name="Google Shape;287;p8"/>
          <p:cNvSpPr/>
          <p:nvPr/>
        </p:nvSpPr>
        <p:spPr>
          <a:xfrm>
            <a:off x="1469600" y="4053950"/>
            <a:ext cx="57132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Experience: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2 years in building robust, scalable systems and integrating complex AI models.</a:t>
            </a:r>
            <a:endParaRPr b="0" i="0" sz="1650" u="none" cap="none" strike="noStrike"/>
          </a:p>
        </p:txBody>
      </p:sp>
      <p:sp>
        <p:nvSpPr>
          <p:cNvPr id="288" name="Google Shape;288;p8"/>
          <p:cNvSpPr/>
          <p:nvPr/>
        </p:nvSpPr>
        <p:spPr>
          <a:xfrm>
            <a:off x="780812" y="5022056"/>
            <a:ext cx="476845" cy="476845"/>
          </a:xfrm>
          <a:prstGeom prst="roundRect">
            <a:avLst>
              <a:gd fmla="val 18669" name="adj"/>
            </a:avLst>
          </a:prstGeom>
          <a:solidFill>
            <a:srgbClr val="CCFDFF"/>
          </a:solidFill>
          <a:ln cap="flat" cmpd="sng" w="9525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89" name="Google Shape;28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0227" y="5061764"/>
            <a:ext cx="317897" cy="397312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8"/>
          <p:cNvSpPr/>
          <p:nvPr/>
        </p:nvSpPr>
        <p:spPr>
          <a:xfrm>
            <a:off x="1469588" y="5094803"/>
            <a:ext cx="2649379" cy="331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Inter"/>
              <a:buNone/>
            </a:pPr>
            <a:r>
              <a:rPr b="1" lang="en-US" sz="2050">
                <a:latin typeface="Inter"/>
                <a:ea typeface="Inter"/>
                <a:cs typeface="Inter"/>
                <a:sym typeface="Inter"/>
              </a:rPr>
              <a:t>Rose Onyango</a:t>
            </a:r>
            <a:endParaRPr b="0" i="0" sz="2050" u="none" cap="none" strike="noStrike"/>
          </a:p>
        </p:txBody>
      </p:sp>
      <p:sp>
        <p:nvSpPr>
          <p:cNvPr id="291" name="Google Shape;291;p8"/>
          <p:cNvSpPr/>
          <p:nvPr/>
        </p:nvSpPr>
        <p:spPr>
          <a:xfrm>
            <a:off x="1469588" y="5553075"/>
            <a:ext cx="5713095" cy="3390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UI/UX Designer</a:t>
            </a:r>
            <a:endParaRPr b="0" i="0" sz="1650" u="none" cap="none" strike="noStrike"/>
          </a:p>
        </p:txBody>
      </p:sp>
      <p:sp>
        <p:nvSpPr>
          <p:cNvPr id="292" name="Google Shape;292;p8"/>
          <p:cNvSpPr/>
          <p:nvPr/>
        </p:nvSpPr>
        <p:spPr>
          <a:xfrm>
            <a:off x="1469588" y="6019324"/>
            <a:ext cx="5713095" cy="678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Experience: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Specializes in user-centric design principles, ensuring seamless user journeys.</a:t>
            </a:r>
            <a:endParaRPr b="0" i="0" sz="1650" u="none" cap="none" strike="noStrike"/>
          </a:p>
        </p:txBody>
      </p:sp>
      <p:sp>
        <p:nvSpPr>
          <p:cNvPr id="293" name="Google Shape;293;p8"/>
          <p:cNvSpPr/>
          <p:nvPr/>
        </p:nvSpPr>
        <p:spPr>
          <a:xfrm>
            <a:off x="7527073" y="3482956"/>
            <a:ext cx="476700" cy="476700"/>
          </a:xfrm>
          <a:prstGeom prst="roundRect">
            <a:avLst>
              <a:gd fmla="val 18669" name="adj"/>
            </a:avLst>
          </a:prstGeom>
          <a:solidFill>
            <a:srgbClr val="CCFDFF"/>
          </a:solidFill>
          <a:ln cap="flat" cmpd="sng" w="9525">
            <a:solidFill>
              <a:srgbClr val="B2E3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4" name="Google Shape;294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27087" y="3522714"/>
            <a:ext cx="317897" cy="397312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8"/>
          <p:cNvSpPr/>
          <p:nvPr/>
        </p:nvSpPr>
        <p:spPr>
          <a:xfrm>
            <a:off x="8189375" y="3534500"/>
            <a:ext cx="26493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Sylvia Oyiera</a:t>
            </a:r>
            <a:endParaRPr b="0" i="0" sz="2050" u="none" cap="none" strike="noStrike"/>
          </a:p>
        </p:txBody>
      </p:sp>
      <p:sp>
        <p:nvSpPr>
          <p:cNvPr id="296" name="Google Shape;296;p8"/>
          <p:cNvSpPr/>
          <p:nvPr/>
        </p:nvSpPr>
        <p:spPr>
          <a:xfrm>
            <a:off x="8136374" y="3945250"/>
            <a:ext cx="5713200" cy="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Role: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1650">
                <a:latin typeface="Poppins Medium"/>
                <a:ea typeface="Poppins Medium"/>
                <a:cs typeface="Poppins Medium"/>
                <a:sym typeface="Poppins Medium"/>
              </a:rPr>
              <a:t>Frontend Developer</a:t>
            </a:r>
            <a:endParaRPr b="0" i="0" sz="1650" u="none" cap="none" strike="noStrike"/>
          </a:p>
        </p:txBody>
      </p:sp>
      <p:sp>
        <p:nvSpPr>
          <p:cNvPr id="297" name="Google Shape;297;p8"/>
          <p:cNvSpPr/>
          <p:nvPr/>
        </p:nvSpPr>
        <p:spPr>
          <a:xfrm>
            <a:off x="8189375" y="4470975"/>
            <a:ext cx="5527500" cy="6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Experience:</a:t>
            </a: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Developing advanced AI models for predictive analytics and ethical decision-making.</a:t>
            </a:r>
            <a:endParaRPr b="0" i="0" sz="1650" u="none" cap="none" strike="noStrike"/>
          </a:p>
        </p:txBody>
      </p:sp>
      <p:sp>
        <p:nvSpPr>
          <p:cNvPr id="298" name="Google Shape;298;p8"/>
          <p:cNvSpPr/>
          <p:nvPr/>
        </p:nvSpPr>
        <p:spPr>
          <a:xfrm>
            <a:off x="780812" y="6935867"/>
            <a:ext cx="13068776" cy="678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Poppins Medium"/>
              <a:buNone/>
            </a:pPr>
            <a:r>
              <a:rPr b="0" i="0" lang="en-US" sz="16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Our diverse skill set, collaborative spirit, and commitment to continuous learning make us confident in our ability to deliver a transformative product that meets the needs of our users and exceeds expectations.</a:t>
            </a:r>
            <a:endParaRPr b="0" i="0" sz="1650" u="none" cap="none" strike="noStrike"/>
          </a:p>
        </p:txBody>
      </p:sp>
      <p:pic>
        <p:nvPicPr>
          <p:cNvPr id="299" name="Google Shape;299;p8" title="black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8" title="Power learn Project Logo horizontal no shadow (1).png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8925" y="0"/>
            <a:ext cx="3681725" cy="168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9"/>
          <p:cNvSpPr/>
          <p:nvPr/>
        </p:nvSpPr>
        <p:spPr>
          <a:xfrm>
            <a:off x="793790" y="1037511"/>
            <a:ext cx="4660463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200"/>
              <a:buFont typeface="Inter"/>
              <a:buNone/>
            </a:pPr>
            <a:r>
              <a:t/>
            </a:r>
            <a:endParaRPr b="0" i="0" sz="2200" u="none" cap="none" strike="noStrike"/>
          </a:p>
        </p:txBody>
      </p:sp>
      <p:sp>
        <p:nvSpPr>
          <p:cNvPr id="307" name="Google Shape;307;p9"/>
          <p:cNvSpPr/>
          <p:nvPr/>
        </p:nvSpPr>
        <p:spPr>
          <a:xfrm>
            <a:off x="793800" y="2008650"/>
            <a:ext cx="45366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UI/UX &amp; Scalability</a:t>
            </a:r>
            <a:endParaRPr b="0" i="0" sz="3550" u="none" cap="none" strike="noStrike"/>
          </a:p>
        </p:txBody>
      </p:sp>
      <p:sp>
        <p:nvSpPr>
          <p:cNvPr id="308" name="Google Shape;308;p9"/>
          <p:cNvSpPr/>
          <p:nvPr/>
        </p:nvSpPr>
        <p:spPr>
          <a:xfrm>
            <a:off x="793790" y="2752606"/>
            <a:ext cx="4380428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Accessibility &amp; Inclusivity:</a:t>
            </a:r>
            <a:endParaRPr b="0" i="0" sz="2650" u="none" cap="none" strike="noStrike"/>
          </a:p>
        </p:txBody>
      </p:sp>
      <p:sp>
        <p:nvSpPr>
          <p:cNvPr id="309" name="Google Shape;309;p9"/>
          <p:cNvSpPr/>
          <p:nvPr/>
        </p:nvSpPr>
        <p:spPr>
          <a:xfrm>
            <a:off x="793790" y="3404711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lang="en-US" sz="1750">
                <a:latin typeface="Poppins Medium"/>
                <a:ea typeface="Poppins Medium"/>
                <a:cs typeface="Poppins Medium"/>
                <a:sym typeface="Poppins Medium"/>
              </a:rPr>
              <a:t>CreditAI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is designed with accessibility as a core principle. Our UI/UX adheres to WCAG guidelines, ensuring usability for diverse users.</a:t>
            </a:r>
            <a:endParaRPr b="0" i="0" sz="1750" u="none" cap="none" strike="noStrike"/>
          </a:p>
        </p:txBody>
      </p:sp>
      <p:sp>
        <p:nvSpPr>
          <p:cNvPr id="310" name="Google Shape;310;p9"/>
          <p:cNvSpPr/>
          <p:nvPr/>
        </p:nvSpPr>
        <p:spPr>
          <a:xfrm>
            <a:off x="793790" y="469749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High Contrast Modes: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For visually impaired users.</a:t>
            </a:r>
            <a:endParaRPr b="0" i="0" sz="1750" u="none" cap="none" strike="noStrike"/>
          </a:p>
        </p:txBody>
      </p:sp>
      <p:sp>
        <p:nvSpPr>
          <p:cNvPr id="311" name="Google Shape;311;p9"/>
          <p:cNvSpPr/>
          <p:nvPr/>
        </p:nvSpPr>
        <p:spPr>
          <a:xfrm>
            <a:off x="793790" y="513969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Intuitive Navigation: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Simplifies complex processes.</a:t>
            </a:r>
            <a:endParaRPr b="0" i="0" sz="1750" u="none" cap="none" strike="noStrike"/>
          </a:p>
        </p:txBody>
      </p:sp>
      <p:sp>
        <p:nvSpPr>
          <p:cNvPr id="312" name="Google Shape;312;p9"/>
          <p:cNvSpPr/>
          <p:nvPr/>
        </p:nvSpPr>
        <p:spPr>
          <a:xfrm>
            <a:off x="793790" y="5581888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Multi-language Support: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Caters to diverse linguistic backgrounds.</a:t>
            </a:r>
            <a:endParaRPr b="0" i="0" sz="1750" u="none" cap="none" strike="noStrike"/>
          </a:p>
        </p:txBody>
      </p:sp>
      <p:sp>
        <p:nvSpPr>
          <p:cNvPr id="313" name="Google Shape;313;p9"/>
          <p:cNvSpPr/>
          <p:nvPr/>
        </p:nvSpPr>
        <p:spPr>
          <a:xfrm>
            <a:off x="793790" y="6386989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Mobile-First Design: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Ensures seamless experience on any device.</a:t>
            </a:r>
            <a:endParaRPr b="0" i="0" sz="1750" u="none" cap="none" strike="noStrike"/>
          </a:p>
        </p:txBody>
      </p:sp>
      <p:sp>
        <p:nvSpPr>
          <p:cNvPr id="314" name="Google Shape;314;p9"/>
          <p:cNvSpPr/>
          <p:nvPr/>
        </p:nvSpPr>
        <p:spPr>
          <a:xfrm>
            <a:off x="7599521" y="2752606"/>
            <a:ext cx="5225772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8B173B"/>
              </a:buClr>
              <a:buSzPts val="2650"/>
              <a:buFont typeface="Inter"/>
              <a:buNone/>
            </a:pPr>
            <a:r>
              <a:rPr b="1" i="0" lang="en-US" sz="2650" u="none" cap="none" strike="noStrike">
                <a:solidFill>
                  <a:srgbClr val="8B173B"/>
                </a:solidFill>
                <a:latin typeface="Inter"/>
                <a:ea typeface="Inter"/>
                <a:cs typeface="Inter"/>
                <a:sym typeface="Inter"/>
              </a:rPr>
              <a:t>Scalability &amp; Platform Agnostic:</a:t>
            </a:r>
            <a:endParaRPr b="0" i="0" sz="2650" u="none" cap="none" strike="noStrike"/>
          </a:p>
        </p:txBody>
      </p:sp>
      <p:sp>
        <p:nvSpPr>
          <p:cNvPr id="315" name="Google Shape;315;p9"/>
          <p:cNvSpPr/>
          <p:nvPr/>
        </p:nvSpPr>
        <p:spPr>
          <a:xfrm>
            <a:off x="7599521" y="3404711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The architecture is built for horizontal scalability, allowing for seamless expansion as user demand grows. It is accessible across multiple platforms.</a:t>
            </a:r>
            <a:endParaRPr b="0" i="0" sz="1750" u="none" cap="none" strike="noStrike"/>
          </a:p>
        </p:txBody>
      </p:sp>
      <p:sp>
        <p:nvSpPr>
          <p:cNvPr id="316" name="Google Shape;316;p9"/>
          <p:cNvSpPr/>
          <p:nvPr/>
        </p:nvSpPr>
        <p:spPr>
          <a:xfrm>
            <a:off x="7599521" y="4697492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Cloud-Native: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Leverages robust cloud infrastructure (AWS/Azure) for dynamic scaling.</a:t>
            </a:r>
            <a:endParaRPr b="0" i="0" sz="1750" u="none" cap="none" strike="noStrike"/>
          </a:p>
        </p:txBody>
      </p:sp>
      <p:sp>
        <p:nvSpPr>
          <p:cNvPr id="317" name="Google Shape;317;p9"/>
          <p:cNvSpPr/>
          <p:nvPr/>
        </p:nvSpPr>
        <p:spPr>
          <a:xfrm>
            <a:off x="7599521" y="550259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Microservices Architecture: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Enables independent scaling of components.</a:t>
            </a:r>
            <a:endParaRPr b="0" i="0" sz="1750" u="none" cap="none" strike="noStrike"/>
          </a:p>
        </p:txBody>
      </p:sp>
      <p:sp>
        <p:nvSpPr>
          <p:cNvPr id="318" name="Google Shape;318;p9"/>
          <p:cNvSpPr/>
          <p:nvPr/>
        </p:nvSpPr>
        <p:spPr>
          <a:xfrm>
            <a:off x="7599521" y="6307693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Poppins Medium"/>
              <a:buNone/>
            </a:pPr>
            <a:r>
              <a:rPr b="1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Cross-Platform:</a:t>
            </a:r>
            <a:r>
              <a:rPr b="0" i="0" lang="en-US" sz="1750" u="none" cap="none" strike="noStrik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Accessible via web browsers, iOS, and Android applications.</a:t>
            </a:r>
            <a:endParaRPr b="0" i="0" sz="1750" u="none" cap="none" strike="noStrike"/>
          </a:p>
        </p:txBody>
      </p:sp>
      <p:pic>
        <p:nvPicPr>
          <p:cNvPr id="319" name="Google Shape;319;p9" title="black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75080" y="341000"/>
            <a:ext cx="6343241" cy="123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9" title="Power learn Project Logo horizontal no shadow (1)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8920" y="163376"/>
            <a:ext cx="3681720" cy="2071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2025-08-06T18:48:50Z</dcterms:created>
</cp:coreProperties>
</file>